
<file path=[Content_Types].xml><?xml version="1.0" encoding="utf-8"?>
<Types xmlns="http://schemas.openxmlformats.org/package/2006/content-types">
  <Default Extension="bin" ContentType="image/unknown"/>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5666"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 id="283" r:id="rId29"/>
    <p:sldId id="284" r:id="rId30"/>
    <p:sldId id="285" r:id="rId31"/>
    <p:sldId id="286" r:id="rId32"/>
    <p:sldId id="287" r:id="rId33"/>
    <p:sldId id="289" r:id="rId34"/>
    <p:sldId id="290" r:id="rId35"/>
    <p:sldId id="291" r:id="rId36"/>
    <p:sldId id="292" r:id="rId37"/>
  </p:sldIdLst>
  <p:sldSz cx="12192000" cy="6858000"/>
  <p:notesSz cx="6858000" cy="9144000"/>
  <p:embeddedFontLst>
    <p:embeddedFont>
      <p:font typeface="Garamond" panose="02020404030301010803" pitchFamily="18" charset="0"/>
      <p:regular r:id="rId39"/>
      <p:bold r:id="rId40"/>
      <p:italic r:id="rId41"/>
    </p:embeddedFont>
    <p:embeddedFont>
      <p:font typeface="Inter 18pt" panose="02000503000000020004" pitchFamily="2" charset="0"/>
      <p:regular r:id="rId42"/>
      <p:bold r:id="rId43"/>
      <p:italic r:id="rId44"/>
      <p:boldItalic r:id="rId45"/>
    </p:embeddedFont>
    <p:embeddedFont>
      <p:font typeface="Oswald" pitchFamily="2" charset="0"/>
      <p:regular r:id="rId46"/>
      <p:bold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701CE9-6A4B-4259-8F97-8824BBABB064}">
          <p14:sldIdLst>
            <p14:sldId id="256"/>
            <p14:sldId id="257"/>
            <p14:sldId id="258"/>
            <p14:sldId id="259"/>
            <p14:sldId id="260"/>
            <p14:sldId id="261"/>
            <p14:sldId id="262"/>
            <p14:sldId id="263"/>
            <p14:sldId id="264"/>
            <p14:sldId id="265"/>
            <p14:sldId id="267"/>
            <p14:sldId id="266"/>
            <p14:sldId id="268"/>
            <p14:sldId id="269"/>
            <p14:sldId id="270"/>
            <p14:sldId id="271"/>
            <p14:sldId id="272"/>
            <p14:sldId id="273"/>
            <p14:sldId id="274"/>
            <p14:sldId id="275"/>
            <p14:sldId id="276"/>
            <p14:sldId id="277"/>
            <p14:sldId id="278"/>
            <p14:sldId id="279"/>
            <p14:sldId id="280"/>
            <p14:sldId id="282"/>
            <p14:sldId id="281"/>
            <p14:sldId id="283"/>
            <p14:sldId id="284"/>
            <p14:sldId id="285"/>
            <p14:sldId id="286"/>
            <p14:sldId id="287"/>
            <p14:sldId id="289"/>
            <p14:sldId id="290"/>
            <p14:sldId id="291"/>
            <p14:sldId id="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54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32" autoAdjust="0"/>
  </p:normalViewPr>
  <p:slideViewPr>
    <p:cSldViewPr snapToGrid="0">
      <p:cViewPr varScale="1">
        <p:scale>
          <a:sx n="82" d="100"/>
          <a:sy n="82" d="100"/>
        </p:scale>
        <p:origin x="672" y="58"/>
      </p:cViewPr>
      <p:guideLst/>
    </p:cSldViewPr>
  </p:slideViewPr>
  <p:outlineViewPr>
    <p:cViewPr>
      <p:scale>
        <a:sx n="33" d="100"/>
        <a:sy n="33" d="100"/>
      </p:scale>
      <p:origin x="0" y="-58397"/>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99078-A309-4F50-9AC2-5213E958E114}" type="datetimeFigureOut">
              <a:rPr lang="en-US" smtClean="0"/>
              <a:t>11/24/2024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307DF-D925-4958-BF47-FCB2F8CFCD87}" type="slidenum">
              <a:rPr lang="en-US" smtClean="0"/>
              <a:t>‹#›</a:t>
            </a:fld>
            <a:endParaRPr lang="en-US"/>
          </a:p>
        </p:txBody>
      </p:sp>
    </p:spTree>
    <p:extLst>
      <p:ext uri="{BB962C8B-B14F-4D97-AF65-F5344CB8AC3E}">
        <p14:creationId xmlns:p14="http://schemas.microsoft.com/office/powerpoint/2010/main" val="104773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C307DF-D925-4958-BF47-FCB2F8CFCD87}" type="slidenum">
              <a:rPr lang="en-US" smtClean="0"/>
              <a:t>1</a:t>
            </a:fld>
            <a:endParaRPr lang="en-US"/>
          </a:p>
        </p:txBody>
      </p:sp>
    </p:spTree>
    <p:extLst>
      <p:ext uri="{BB962C8B-B14F-4D97-AF65-F5344CB8AC3E}">
        <p14:creationId xmlns:p14="http://schemas.microsoft.com/office/powerpoint/2010/main" val="4192220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C307DF-D925-4958-BF47-FCB2F8CFCD87}" type="slidenum">
              <a:rPr lang="en-US" smtClean="0"/>
              <a:t>2</a:t>
            </a:fld>
            <a:endParaRPr lang="en-US"/>
          </a:p>
        </p:txBody>
      </p:sp>
    </p:spTree>
    <p:extLst>
      <p:ext uri="{BB962C8B-B14F-4D97-AF65-F5344CB8AC3E}">
        <p14:creationId xmlns:p14="http://schemas.microsoft.com/office/powerpoint/2010/main" val="3022724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7F4DC9C-DC2D-4BBD-81BB-F8AB9FD0A8A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438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0B323E-5E81-48BD-9573-513C9DB3FE19}"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F4DC9C-DC2D-4BBD-81BB-F8AB9FD0A8A4}" type="slidenum">
              <a:rPr lang="en-US" smtClean="0"/>
              <a:t>‹#›</a:t>
            </a:fld>
            <a:endParaRPr lang="en-US"/>
          </a:p>
        </p:txBody>
      </p:sp>
    </p:spTree>
    <p:extLst>
      <p:ext uri="{BB962C8B-B14F-4D97-AF65-F5344CB8AC3E}">
        <p14:creationId xmlns:p14="http://schemas.microsoft.com/office/powerpoint/2010/main" val="78973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DC9C-DC2D-4BBD-81BB-F8AB9FD0A8A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127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DC9C-DC2D-4BBD-81BB-F8AB9FD0A8A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376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DC9C-DC2D-4BBD-81BB-F8AB9FD0A8A4}" type="slidenum">
              <a:rPr lang="en-US" smtClean="0"/>
              <a:t>‹#›</a:t>
            </a:fld>
            <a:endParaRPr lang="en-US"/>
          </a:p>
        </p:txBody>
      </p:sp>
    </p:spTree>
    <p:extLst>
      <p:ext uri="{BB962C8B-B14F-4D97-AF65-F5344CB8AC3E}">
        <p14:creationId xmlns:p14="http://schemas.microsoft.com/office/powerpoint/2010/main" val="61885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DC9C-DC2D-4BBD-81BB-F8AB9FD0A8A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913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DC9C-DC2D-4BBD-81BB-F8AB9FD0A8A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727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DC9C-DC2D-4BBD-81BB-F8AB9FD0A8A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0604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DC9C-DC2D-4BBD-81BB-F8AB9FD0A8A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974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DC9C-DC2D-4BBD-81BB-F8AB9FD0A8A4}" type="slidenum">
              <a:rPr lang="en-US" smtClean="0"/>
              <a:t>‹#›</a:t>
            </a:fld>
            <a:endParaRPr lang="en-US"/>
          </a:p>
        </p:txBody>
      </p:sp>
    </p:spTree>
    <p:extLst>
      <p:ext uri="{BB962C8B-B14F-4D97-AF65-F5344CB8AC3E}">
        <p14:creationId xmlns:p14="http://schemas.microsoft.com/office/powerpoint/2010/main" val="1350668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0B323E-5E81-48BD-9573-513C9DB3FE19}"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DC9C-DC2D-4BBD-81BB-F8AB9FD0A8A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644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0B323E-5E81-48BD-9573-513C9DB3FE19}"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F4DC9C-DC2D-4BBD-81BB-F8AB9FD0A8A4}"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3145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0B323E-5E81-48BD-9573-513C9DB3FE19}" type="datetimeFigureOut">
              <a:rPr lang="en-US" smtClean="0"/>
              <a:t>11/24/2024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F4DC9C-DC2D-4BBD-81BB-F8AB9FD0A8A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5312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0B323E-5E81-48BD-9573-513C9DB3FE19}" type="datetimeFigureOut">
              <a:rPr lang="en-US" smtClean="0"/>
              <a:t>11/24/2024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F4DC9C-DC2D-4BBD-81BB-F8AB9FD0A8A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32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B323E-5E81-48BD-9573-513C9DB3FE19}" type="datetimeFigureOut">
              <a:rPr lang="en-US" smtClean="0"/>
              <a:t>11/24/2024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F4DC9C-DC2D-4BBD-81BB-F8AB9FD0A8A4}" type="slidenum">
              <a:rPr lang="en-US" smtClean="0"/>
              <a:t>‹#›</a:t>
            </a:fld>
            <a:endParaRPr lang="en-US"/>
          </a:p>
        </p:txBody>
      </p:sp>
    </p:spTree>
    <p:extLst>
      <p:ext uri="{BB962C8B-B14F-4D97-AF65-F5344CB8AC3E}">
        <p14:creationId xmlns:p14="http://schemas.microsoft.com/office/powerpoint/2010/main" val="36087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0B323E-5E81-48BD-9573-513C9DB3FE19}"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F4DC9C-DC2D-4BBD-81BB-F8AB9FD0A8A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989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0B323E-5E81-48BD-9573-513C9DB3FE19}"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F4DC9C-DC2D-4BBD-81BB-F8AB9FD0A8A4}" type="slidenum">
              <a:rPr lang="en-US" smtClean="0"/>
              <a:t>‹#›</a:t>
            </a:fld>
            <a:endParaRPr lang="en-US"/>
          </a:p>
        </p:txBody>
      </p:sp>
    </p:spTree>
    <p:extLst>
      <p:ext uri="{BB962C8B-B14F-4D97-AF65-F5344CB8AC3E}">
        <p14:creationId xmlns:p14="http://schemas.microsoft.com/office/powerpoint/2010/main" val="600435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0B323E-5E81-48BD-9573-513C9DB3FE19}" type="datetimeFigureOut">
              <a:rPr lang="en-US" smtClean="0"/>
              <a:t>11/24/2024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F4DC9C-DC2D-4BBD-81BB-F8AB9FD0A8A4}" type="slidenum">
              <a:rPr lang="en-US" smtClean="0"/>
              <a:t>‹#›</a:t>
            </a:fld>
            <a:endParaRPr lang="en-US"/>
          </a:p>
        </p:txBody>
      </p:sp>
    </p:spTree>
    <p:extLst>
      <p:ext uri="{BB962C8B-B14F-4D97-AF65-F5344CB8AC3E}">
        <p14:creationId xmlns:p14="http://schemas.microsoft.com/office/powerpoint/2010/main" val="781889624"/>
      </p:ext>
    </p:extLst>
  </p:cSld>
  <p:clrMap bg1="lt1" tx1="dk1" bg2="lt2" tx2="dk2" accent1="accent1" accent2="accent2" accent3="accent3" accent4="accent4" accent5="accent5" accent6="accent6" hlink="hlink" folHlink="folHlink"/>
  <p:sldLayoutIdLst>
    <p:sldLayoutId id="2147485667" r:id="rId1"/>
    <p:sldLayoutId id="2147485668" r:id="rId2"/>
    <p:sldLayoutId id="2147485669" r:id="rId3"/>
    <p:sldLayoutId id="2147485670" r:id="rId4"/>
    <p:sldLayoutId id="2147485671" r:id="rId5"/>
    <p:sldLayoutId id="2147485672" r:id="rId6"/>
    <p:sldLayoutId id="2147485673" r:id="rId7"/>
    <p:sldLayoutId id="2147485674" r:id="rId8"/>
    <p:sldLayoutId id="2147485675" r:id="rId9"/>
    <p:sldLayoutId id="2147485676" r:id="rId10"/>
    <p:sldLayoutId id="2147485677" r:id="rId11"/>
    <p:sldLayoutId id="2147485678" r:id="rId12"/>
    <p:sldLayoutId id="2147485679" r:id="rId13"/>
    <p:sldLayoutId id="2147485680" r:id="rId14"/>
    <p:sldLayoutId id="2147485681" r:id="rId15"/>
    <p:sldLayoutId id="2147485682" r:id="rId16"/>
    <p:sldLayoutId id="214748568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bin"/><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jfif"/><Relationship Id="rId1" Type="http://schemas.openxmlformats.org/officeDocument/2006/relationships/slideLayout" Target="../slideLayouts/slideLayout8.xml"/><Relationship Id="rId4" Type="http://schemas.openxmlformats.org/officeDocument/2006/relationships/image" Target="../media/image28.jfif"/></Relationships>
</file>

<file path=ppt/slides/_rels/slide1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fif"/><Relationship Id="rId1" Type="http://schemas.openxmlformats.org/officeDocument/2006/relationships/slideLayout" Target="../slideLayouts/slideLayout7.xml"/><Relationship Id="rId5" Type="http://schemas.openxmlformats.org/officeDocument/2006/relationships/image" Target="../media/image13.jfif"/><Relationship Id="rId4" Type="http://schemas.openxmlformats.org/officeDocument/2006/relationships/image" Target="../media/image12.jf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f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7C6F4-1D39-EC5D-E456-1375B76E6A89}"/>
              </a:ext>
            </a:extLst>
          </p:cNvPr>
          <p:cNvSpPr>
            <a:spLocks noGrp="1"/>
          </p:cNvSpPr>
          <p:nvPr>
            <p:ph type="ctrTitle"/>
          </p:nvPr>
        </p:nvSpPr>
        <p:spPr>
          <a:xfrm>
            <a:off x="2692398" y="2537927"/>
            <a:ext cx="6815669" cy="848737"/>
          </a:xfrm>
        </p:spPr>
        <p:txBody>
          <a:bodyPr/>
          <a:lstStyle/>
          <a:p>
            <a:r>
              <a:rPr lang="en-US" dirty="0" err="1">
                <a:latin typeface="Oswald" panose="00000500000000000000" pitchFamily="2" charset="0"/>
              </a:rPr>
              <a:t>Obrada</a:t>
            </a:r>
            <a:r>
              <a:rPr lang="en-US" dirty="0">
                <a:latin typeface="Oswald" panose="00000500000000000000" pitchFamily="2" charset="0"/>
              </a:rPr>
              <a:t> </a:t>
            </a:r>
            <a:r>
              <a:rPr lang="en-US" dirty="0" err="1">
                <a:latin typeface="Oswald" panose="00000500000000000000" pitchFamily="2" charset="0"/>
              </a:rPr>
              <a:t>Vektorskih</a:t>
            </a:r>
            <a:r>
              <a:rPr lang="en-US" dirty="0">
                <a:latin typeface="Oswald" panose="00000500000000000000" pitchFamily="2" charset="0"/>
              </a:rPr>
              <a:t> </a:t>
            </a:r>
            <a:r>
              <a:rPr lang="en-US" dirty="0" err="1">
                <a:latin typeface="Oswald" panose="00000500000000000000" pitchFamily="2" charset="0"/>
              </a:rPr>
              <a:t>Slika</a:t>
            </a:r>
            <a:endParaRPr lang="en-US" dirty="0">
              <a:latin typeface="Oswald" panose="00000500000000000000" pitchFamily="2" charset="0"/>
            </a:endParaRPr>
          </a:p>
        </p:txBody>
      </p:sp>
      <p:sp>
        <p:nvSpPr>
          <p:cNvPr id="3" name="Subtitle 2">
            <a:extLst>
              <a:ext uri="{FF2B5EF4-FFF2-40B4-BE49-F238E27FC236}">
                <a16:creationId xmlns:a16="http://schemas.microsoft.com/office/drawing/2014/main" id="{802250A2-24A4-1AB8-6E4C-91CC8287C5E0}"/>
              </a:ext>
            </a:extLst>
          </p:cNvPr>
          <p:cNvSpPr>
            <a:spLocks noGrp="1"/>
          </p:cNvSpPr>
          <p:nvPr>
            <p:ph type="subTitle" idx="1"/>
          </p:nvPr>
        </p:nvSpPr>
        <p:spPr/>
        <p:txBody>
          <a:bodyPr/>
          <a:lstStyle/>
          <a:p>
            <a:r>
              <a:rPr lang="en-US" dirty="0" err="1">
                <a:latin typeface="Inter 18pt" panose="02000503000000020004" pitchFamily="2" charset="0"/>
                <a:ea typeface="Inter 18pt" panose="02000503000000020004" pitchFamily="2" charset="0"/>
              </a:rPr>
              <a:t>Osnove</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Multimedijalnih</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Tehnologija</a:t>
            </a:r>
            <a:endParaRPr lang="en-US" dirty="0">
              <a:latin typeface="Inter 18pt" panose="02000503000000020004" pitchFamily="2" charset="0"/>
              <a:ea typeface="Inter 18pt" panose="02000503000000020004" pitchFamily="2" charset="0"/>
            </a:endParaRPr>
          </a:p>
        </p:txBody>
      </p:sp>
      <p:sp>
        <p:nvSpPr>
          <p:cNvPr id="4" name="TextBox 3">
            <a:extLst>
              <a:ext uri="{FF2B5EF4-FFF2-40B4-BE49-F238E27FC236}">
                <a16:creationId xmlns:a16="http://schemas.microsoft.com/office/drawing/2014/main" id="{CF9D4766-7592-BA3E-BBA6-7842CE4A94D1}"/>
              </a:ext>
            </a:extLst>
          </p:cNvPr>
          <p:cNvSpPr txBox="1"/>
          <p:nvPr/>
        </p:nvSpPr>
        <p:spPr>
          <a:xfrm>
            <a:off x="2692398" y="4317998"/>
            <a:ext cx="2243496" cy="646331"/>
          </a:xfrm>
          <a:prstGeom prst="rect">
            <a:avLst/>
          </a:prstGeom>
          <a:noFill/>
        </p:spPr>
        <p:txBody>
          <a:bodyPr wrap="square" rtlCol="0">
            <a:spAutoFit/>
          </a:bodyPr>
          <a:lstStyle/>
          <a:p>
            <a:r>
              <a:rPr lang="en-US" sz="1200" b="1" dirty="0" err="1">
                <a:latin typeface="Inter 18pt" panose="02000503000000020004" pitchFamily="2" charset="0"/>
                <a:ea typeface="Inter 18pt" panose="02000503000000020004" pitchFamily="2" charset="0"/>
              </a:rPr>
              <a:t>Autori</a:t>
            </a:r>
            <a:r>
              <a:rPr lang="en-US" sz="1200" b="1" dirty="0">
                <a:latin typeface="Inter 18pt" panose="02000503000000020004" pitchFamily="2" charset="0"/>
                <a:ea typeface="Inter 18pt" panose="02000503000000020004" pitchFamily="2" charset="0"/>
              </a:rPr>
              <a:t>:</a:t>
            </a:r>
          </a:p>
          <a:p>
            <a:r>
              <a:rPr lang="en-US" sz="1200" i="1" dirty="0">
                <a:latin typeface="Inter 18pt" panose="02000503000000020004" pitchFamily="2" charset="0"/>
                <a:ea typeface="Inter 18pt" panose="02000503000000020004" pitchFamily="2" charset="0"/>
              </a:rPr>
              <a:t>Lazar </a:t>
            </a:r>
            <a:r>
              <a:rPr lang="en-US" sz="1200" i="1" dirty="0" err="1">
                <a:latin typeface="Inter 18pt" panose="02000503000000020004" pitchFamily="2" charset="0"/>
                <a:ea typeface="Inter 18pt" panose="02000503000000020004" pitchFamily="2" charset="0"/>
              </a:rPr>
              <a:t>Veselinovi</a:t>
            </a:r>
            <a:r>
              <a:rPr lang="sr-Latn-RS" sz="1200" i="1" dirty="0">
                <a:latin typeface="Inter 18pt" panose="02000503000000020004" pitchFamily="2" charset="0"/>
                <a:ea typeface="Inter 18pt" panose="02000503000000020004" pitchFamily="2" charset="0"/>
              </a:rPr>
              <a:t>ć 159/2024</a:t>
            </a:r>
          </a:p>
          <a:p>
            <a:r>
              <a:rPr lang="sr-Latn-RS" sz="1200" i="1" dirty="0">
                <a:latin typeface="Inter 18pt" panose="02000503000000020004" pitchFamily="2" charset="0"/>
                <a:ea typeface="Inter 18pt" panose="02000503000000020004" pitchFamily="2" charset="0"/>
              </a:rPr>
              <a:t>Aleksa Stanković 047/2024</a:t>
            </a:r>
          </a:p>
        </p:txBody>
      </p:sp>
      <p:sp>
        <p:nvSpPr>
          <p:cNvPr id="6" name="TextBox 5">
            <a:extLst>
              <a:ext uri="{FF2B5EF4-FFF2-40B4-BE49-F238E27FC236}">
                <a16:creationId xmlns:a16="http://schemas.microsoft.com/office/drawing/2014/main" id="{F26F7CD0-ABBD-9EF8-7D7C-FB5F99A89341}"/>
              </a:ext>
            </a:extLst>
          </p:cNvPr>
          <p:cNvSpPr txBox="1"/>
          <p:nvPr/>
        </p:nvSpPr>
        <p:spPr>
          <a:xfrm>
            <a:off x="7669764" y="4317998"/>
            <a:ext cx="1838304" cy="461665"/>
          </a:xfrm>
          <a:prstGeom prst="rect">
            <a:avLst/>
          </a:prstGeom>
          <a:noFill/>
        </p:spPr>
        <p:txBody>
          <a:bodyPr wrap="square" rtlCol="0">
            <a:spAutoFit/>
          </a:bodyPr>
          <a:lstStyle/>
          <a:p>
            <a:r>
              <a:rPr lang="sr-Latn-RS" sz="1200" b="1" dirty="0">
                <a:latin typeface="Inter 18pt" panose="02000503000000020004" pitchFamily="2" charset="0"/>
                <a:ea typeface="Inter 18pt" panose="02000503000000020004" pitchFamily="2" charset="0"/>
              </a:rPr>
              <a:t>Predmetni nastavnik:</a:t>
            </a:r>
          </a:p>
          <a:p>
            <a:r>
              <a:rPr lang="sr-Latn-RS" sz="1200" i="1" dirty="0">
                <a:solidFill>
                  <a:schemeClr val="accent1">
                    <a:lumMod val="75000"/>
                  </a:schemeClr>
                </a:solidFill>
                <a:latin typeface="Inter 18pt" panose="02000503000000020004" pitchFamily="2" charset="0"/>
                <a:ea typeface="Inter 18pt" panose="02000503000000020004" pitchFamily="2" charset="0"/>
              </a:rPr>
              <a:t>Dr Vladimir Nedić</a:t>
            </a:r>
            <a:endParaRPr lang="en-US" sz="1200" i="1" dirty="0">
              <a:solidFill>
                <a:schemeClr val="accent1">
                  <a:lumMod val="75000"/>
                </a:schemeClr>
              </a:solidFill>
              <a:latin typeface="Inter 18pt" panose="02000503000000020004" pitchFamily="2" charset="0"/>
              <a:ea typeface="Inter 18pt" panose="02000503000000020004" pitchFamily="2" charset="0"/>
            </a:endParaRPr>
          </a:p>
        </p:txBody>
      </p:sp>
      <p:pic>
        <p:nvPicPr>
          <p:cNvPr id="7" name="Picture 6">
            <a:extLst>
              <a:ext uri="{FF2B5EF4-FFF2-40B4-BE49-F238E27FC236}">
                <a16:creationId xmlns:a16="http://schemas.microsoft.com/office/drawing/2014/main" id="{9283849C-1911-C4C7-BCF9-131F31A4A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398" y="1764213"/>
            <a:ext cx="1734335" cy="377892"/>
          </a:xfrm>
          <a:prstGeom prst="rect">
            <a:avLst/>
          </a:prstGeom>
        </p:spPr>
      </p:pic>
      <p:sp>
        <p:nvSpPr>
          <p:cNvPr id="8" name="TextBox 7">
            <a:extLst>
              <a:ext uri="{FF2B5EF4-FFF2-40B4-BE49-F238E27FC236}">
                <a16:creationId xmlns:a16="http://schemas.microsoft.com/office/drawing/2014/main" id="{2591DBB4-7A27-2F0F-988A-2EB5311F7200}"/>
              </a:ext>
            </a:extLst>
          </p:cNvPr>
          <p:cNvSpPr txBox="1"/>
          <p:nvPr/>
        </p:nvSpPr>
        <p:spPr>
          <a:xfrm>
            <a:off x="7988809" y="1871131"/>
            <a:ext cx="1519258" cy="276999"/>
          </a:xfrm>
          <a:prstGeom prst="rect">
            <a:avLst/>
          </a:prstGeom>
          <a:noFill/>
        </p:spPr>
        <p:txBody>
          <a:bodyPr wrap="square" rtlCol="0">
            <a:spAutoFit/>
          </a:bodyPr>
          <a:lstStyle/>
          <a:p>
            <a:r>
              <a:rPr lang="sr-Latn-RS" sz="1200" dirty="0">
                <a:latin typeface="Inter 18pt" panose="02000503000000020004" pitchFamily="2" charset="0"/>
                <a:ea typeface="Inter 18pt" panose="02000503000000020004" pitchFamily="2" charset="0"/>
              </a:rPr>
              <a:t>Kragujevac 2024.</a:t>
            </a:r>
            <a:endParaRPr lang="en-US" sz="1200"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248226754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0C286-4284-E625-2AA8-4DBCA1EFC5E2}"/>
              </a:ext>
            </a:extLst>
          </p:cNvPr>
          <p:cNvSpPr>
            <a:spLocks noGrp="1"/>
          </p:cNvSpPr>
          <p:nvPr>
            <p:ph idx="1"/>
          </p:nvPr>
        </p:nvSpPr>
        <p:spPr/>
        <p:txBody>
          <a:bodyPr>
            <a:normAutofit/>
          </a:bodyPr>
          <a:lstStyle/>
          <a:p>
            <a:pPr marL="0" indent="0">
              <a:buNone/>
            </a:pPr>
            <a:r>
              <a:rPr lang="en-US" sz="3000" b="1" dirty="0">
                <a:solidFill>
                  <a:schemeClr val="tx2"/>
                </a:solidFill>
                <a:latin typeface="Inter 18pt" panose="02000503000000020004" pitchFamily="2" charset="0"/>
                <a:ea typeface="Inter 18pt" panose="02000503000000020004" pitchFamily="2" charset="0"/>
              </a:rPr>
              <a:t>D</a:t>
            </a:r>
            <a:r>
              <a:rPr lang="en-US" sz="1600" dirty="0">
                <a:latin typeface="Inter 18pt" panose="02000503000000020004" pitchFamily="2" charset="0"/>
                <a:ea typeface="Inter 18pt" panose="02000503000000020004" pitchFamily="2" charset="0"/>
              </a:rPr>
              <a:t>anas </a:t>
            </a:r>
            <a:r>
              <a:rPr lang="en-US" sz="1600" dirty="0" err="1">
                <a:latin typeface="Inter 18pt" panose="02000503000000020004" pitchFamily="2" charset="0"/>
                <a:ea typeface="Inter 18pt" panose="02000503000000020004" pitchFamily="2" charset="0"/>
              </a:rPr>
              <a:t>postoji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veliki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broj</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softverskih</a:t>
            </a:r>
            <a:r>
              <a:rPr lang="en-US" sz="1600" dirty="0">
                <a:latin typeface="Inter 18pt" panose="02000503000000020004" pitchFamily="2" charset="0"/>
                <a:ea typeface="Inter 18pt" panose="02000503000000020004" pitchFamily="2" charset="0"/>
              </a:rPr>
              <a:t> alata koji </a:t>
            </a:r>
            <a:r>
              <a:rPr lang="en-US" sz="1600" dirty="0" err="1">
                <a:latin typeface="Inter 18pt" panose="02000503000000020004" pitchFamily="2" charset="0"/>
                <a:ea typeface="Inter 18pt" panose="02000503000000020004" pitchFamily="2" charset="0"/>
              </a:rPr>
              <a:t>olakšavaju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kreiranje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uređivanje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vektorskih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grafika</a:t>
            </a:r>
            <a:r>
              <a:rPr lang="en-US" sz="1600" dirty="0">
                <a:latin typeface="Inter 18pt" panose="02000503000000020004" pitchFamily="2" charset="0"/>
                <a:ea typeface="Inter 18pt" panose="02000503000000020004" pitchFamily="2" charset="0"/>
              </a:rPr>
              <a:t>. Od </a:t>
            </a:r>
            <a:r>
              <a:rPr lang="en-US" sz="1600" dirty="0" err="1">
                <a:latin typeface="Inter 18pt" panose="02000503000000020004" pitchFamily="2" charset="0"/>
                <a:ea typeface="Inter 18pt" panose="02000503000000020004" pitchFamily="2" charset="0"/>
              </a:rPr>
              <a:t>profesionalnih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programa</a:t>
            </a:r>
            <a:r>
              <a:rPr lang="en-US" sz="1600" dirty="0">
                <a:latin typeface="Inter 18pt" panose="02000503000000020004" pitchFamily="2" charset="0"/>
                <a:ea typeface="Inter 18pt" panose="02000503000000020004" pitchFamily="2" charset="0"/>
              </a:rPr>
              <a:t> koji se </a:t>
            </a:r>
            <a:r>
              <a:rPr lang="en-US" sz="1600" dirty="0" err="1">
                <a:latin typeface="Inter 18pt" panose="02000503000000020004" pitchFamily="2" charset="0"/>
                <a:ea typeface="Inter 18pt" panose="02000503000000020004" pitchFamily="2" charset="0"/>
              </a:rPr>
              <a:t>koriste</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industriji</a:t>
            </a:r>
            <a:r>
              <a:rPr lang="en-US" sz="1600" dirty="0">
                <a:latin typeface="Inter 18pt" panose="02000503000000020004" pitchFamily="2" charset="0"/>
                <a:ea typeface="Inter 18pt" panose="02000503000000020004" pitchFamily="2" charset="0"/>
              </a:rPr>
              <a:t>, do </a:t>
            </a:r>
            <a:r>
              <a:rPr lang="en-US" sz="1600" dirty="0" err="1">
                <a:latin typeface="Inter 18pt" panose="02000503000000020004" pitchFamily="2" charset="0"/>
                <a:ea typeface="Inter 18pt" panose="02000503000000020004" pitchFamily="2" charset="0"/>
              </a:rPr>
              <a:t>besplatnih</a:t>
            </a:r>
            <a:r>
              <a:rPr lang="en-US" sz="1600" dirty="0">
                <a:latin typeface="Inter 18pt" panose="02000503000000020004" pitchFamily="2" charset="0"/>
                <a:ea typeface="Inter 18pt" panose="02000503000000020004" pitchFamily="2" charset="0"/>
              </a:rPr>
              <a:t> alata </a:t>
            </a:r>
            <a:r>
              <a:rPr lang="en-US" sz="1600" dirty="0" err="1">
                <a:latin typeface="Inter 18pt" panose="02000503000000020004" pitchFamily="2" charset="0"/>
                <a:ea typeface="Inter 18pt" panose="02000503000000020004" pitchFamily="2" charset="0"/>
              </a:rPr>
              <a:t>dostupnih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široj</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publici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izbor</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odgovarajućeg</a:t>
            </a:r>
            <a:r>
              <a:rPr lang="en-US" sz="1600" dirty="0">
                <a:latin typeface="Inter 18pt" panose="02000503000000020004" pitchFamily="2" charset="0"/>
                <a:ea typeface="Inter 18pt" panose="02000503000000020004" pitchFamily="2" charset="0"/>
              </a:rPr>
              <a:t> alata </a:t>
            </a:r>
            <a:r>
              <a:rPr lang="en-US" sz="1600" dirty="0" err="1">
                <a:latin typeface="Inter 18pt" panose="02000503000000020004" pitchFamily="2" charset="0"/>
                <a:ea typeface="Inter 18pt" panose="02000503000000020004" pitchFamily="2" charset="0"/>
              </a:rPr>
              <a:t>često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zavisi</a:t>
            </a:r>
            <a:r>
              <a:rPr lang="en-US" sz="1600" dirty="0">
                <a:latin typeface="Inter 18pt" panose="02000503000000020004" pitchFamily="2" charset="0"/>
                <a:ea typeface="Inter 18pt" panose="02000503000000020004" pitchFamily="2" charset="0"/>
              </a:rPr>
              <a:t> od </a:t>
            </a:r>
            <a:r>
              <a:rPr lang="en-US" sz="1600" dirty="0" err="1">
                <a:latin typeface="Inter 18pt" panose="02000503000000020004" pitchFamily="2" charset="0"/>
                <a:ea typeface="Inter 18pt" panose="02000503000000020004" pitchFamily="2" charset="0"/>
              </a:rPr>
              <a:t>potreba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budžeta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korisnika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Upravo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alati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omogućavaju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dizajnerima</a:t>
            </a:r>
            <a:r>
              <a:rPr lang="en-US" sz="1600" dirty="0">
                <a:latin typeface="Inter 18pt" panose="02000503000000020004" pitchFamily="2" charset="0"/>
                <a:ea typeface="Inter 18pt" panose="02000503000000020004" pitchFamily="2" charset="0"/>
              </a:rPr>
              <a:t> da </a:t>
            </a:r>
            <a:r>
              <a:rPr lang="en-US" sz="1600" dirty="0" err="1">
                <a:latin typeface="Inter 18pt" panose="02000503000000020004" pitchFamily="2" charset="0"/>
                <a:ea typeface="Inter 18pt" panose="02000503000000020004" pitchFamily="2" charset="0"/>
              </a:rPr>
              <a:t>transformišu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ideje</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vizuelno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atraktivna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rešenja</a:t>
            </a:r>
            <a:r>
              <a:rPr lang="en-US" sz="1600" dirty="0">
                <a:latin typeface="Inter 18pt" panose="02000503000000020004" pitchFamily="2" charset="0"/>
                <a:ea typeface="Inter 18pt" panose="02000503000000020004" pitchFamily="2" charset="0"/>
              </a:rPr>
              <a:t>.</a:t>
            </a:r>
          </a:p>
          <a:p>
            <a:pPr marL="0" indent="0">
              <a:buNone/>
            </a:pPr>
            <a:r>
              <a:rPr lang="en-US" sz="1600" dirty="0" err="1">
                <a:latin typeface="Inter 18pt" panose="02000503000000020004" pitchFamily="2" charset="0"/>
                <a:ea typeface="Inter 18pt" panose="02000503000000020004" pitchFamily="2" charset="0"/>
              </a:rPr>
              <a:t>Veoma</a:t>
            </a:r>
            <a:r>
              <a:rPr lang="en-US" sz="1600" dirty="0">
                <a:latin typeface="Inter 18pt" panose="02000503000000020004" pitchFamily="2" charset="0"/>
                <a:ea typeface="Inter 18pt" panose="02000503000000020004" pitchFamily="2" charset="0"/>
              </a:rPr>
              <a:t> je </a:t>
            </a:r>
            <a:r>
              <a:rPr lang="en-US" sz="1600" dirty="0" err="1">
                <a:latin typeface="Inter 18pt" panose="02000503000000020004" pitchFamily="2" charset="0"/>
                <a:ea typeface="Inter 18pt" panose="02000503000000020004" pitchFamily="2" charset="0"/>
              </a:rPr>
              <a:t>važno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razumeti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osnovne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funkcionalnosti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razlike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između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najpopularnijih</a:t>
            </a:r>
            <a:r>
              <a:rPr lang="en-US" sz="1600" dirty="0">
                <a:latin typeface="Inter 18pt" panose="02000503000000020004" pitchFamily="2" charset="0"/>
                <a:ea typeface="Inter 18pt" panose="02000503000000020004" pitchFamily="2" charset="0"/>
              </a:rPr>
              <a:t> alata za rad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vektorskim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slikama</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narednim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sekcijama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predstavićemo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neke</a:t>
            </a:r>
            <a:r>
              <a:rPr lang="en-US" sz="1600" dirty="0">
                <a:latin typeface="Inter 18pt" panose="02000503000000020004" pitchFamily="2" charset="0"/>
                <a:ea typeface="Inter 18pt" panose="02000503000000020004" pitchFamily="2" charset="0"/>
              </a:rPr>
              <a:t> od </a:t>
            </a:r>
            <a:r>
              <a:rPr lang="en-US" sz="1600" dirty="0" err="1">
                <a:latin typeface="Inter 18pt" panose="02000503000000020004" pitchFamily="2" charset="0"/>
                <a:ea typeface="Inter 18pt" panose="02000503000000020004" pitchFamily="2" charset="0"/>
              </a:rPr>
              <a:t>najpoznatijih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programa</a:t>
            </a:r>
            <a:r>
              <a:rPr lang="en-US" sz="1600" dirty="0">
                <a:latin typeface="Inter 18pt" panose="02000503000000020004" pitchFamily="2" charset="0"/>
                <a:ea typeface="Inter 18pt" panose="02000503000000020004" pitchFamily="2" charset="0"/>
              </a:rPr>
              <a:t> koji se </a:t>
            </a:r>
            <a:r>
              <a:rPr lang="en-US" sz="1600" dirty="0" err="1">
                <a:latin typeface="Inter 18pt" panose="02000503000000020004" pitchFamily="2" charset="0"/>
                <a:ea typeface="Inter 18pt" panose="02000503000000020004" pitchFamily="2" charset="0"/>
              </a:rPr>
              <a:t>koriste</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ovu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svrhu</a:t>
            </a:r>
            <a:r>
              <a:rPr lang="en-US" sz="1600" dirty="0">
                <a:latin typeface="Inter 18pt" panose="02000503000000020004" pitchFamily="2" charset="0"/>
                <a:ea typeface="Inter 18pt" panose="02000503000000020004" pitchFamily="2" charset="0"/>
              </a:rPr>
              <a:t>.</a:t>
            </a:r>
          </a:p>
          <a:p>
            <a:pPr marL="0" indent="0">
              <a:buNone/>
            </a:pPr>
            <a:endParaRPr lang="en-US" dirty="0"/>
          </a:p>
        </p:txBody>
      </p:sp>
      <p:sp>
        <p:nvSpPr>
          <p:cNvPr id="4" name="Title 1">
            <a:extLst>
              <a:ext uri="{FF2B5EF4-FFF2-40B4-BE49-F238E27FC236}">
                <a16:creationId xmlns:a16="http://schemas.microsoft.com/office/drawing/2014/main" id="{CB28FB06-98F2-13D8-4C64-58120C6E9B3A}"/>
              </a:ext>
            </a:extLst>
          </p:cNvPr>
          <p:cNvSpPr>
            <a:spLocks noGrp="1"/>
          </p:cNvSpPr>
          <p:nvPr>
            <p:ph type="title"/>
          </p:nvPr>
        </p:nvSpPr>
        <p:spPr>
          <a:xfrm>
            <a:off x="1295400" y="982663"/>
            <a:ext cx="9601200" cy="1303337"/>
          </a:xfrm>
        </p:spPr>
        <p:txBody>
          <a:bodyPr>
            <a:normAutofit/>
          </a:bodyPr>
          <a:lstStyle/>
          <a:p>
            <a:r>
              <a:rPr lang="sr-Latn-RS" sz="4000" dirty="0">
                <a:latin typeface="Oswald" panose="00000500000000000000" pitchFamily="2" charset="0"/>
              </a:rPr>
              <a:t>4. </a:t>
            </a:r>
            <a:r>
              <a:rPr lang="en-US" sz="4000" dirty="0" err="1">
                <a:latin typeface="Oswald" panose="00000500000000000000" pitchFamily="2" charset="0"/>
              </a:rPr>
              <a:t>Popularni</a:t>
            </a:r>
            <a:r>
              <a:rPr lang="en-US" sz="4000" dirty="0">
                <a:latin typeface="Oswald" panose="00000500000000000000" pitchFamily="2" charset="0"/>
              </a:rPr>
              <a:t> </a:t>
            </a:r>
            <a:r>
              <a:rPr lang="en-US" sz="4000" dirty="0" err="1">
                <a:latin typeface="Oswald" panose="00000500000000000000" pitchFamily="2" charset="0"/>
              </a:rPr>
              <a:t>alati</a:t>
            </a:r>
            <a:r>
              <a:rPr lang="en-US" sz="4000" dirty="0">
                <a:latin typeface="Oswald" panose="00000500000000000000" pitchFamily="2" charset="0"/>
              </a:rPr>
              <a:t> za rad </a:t>
            </a:r>
            <a:r>
              <a:rPr lang="en-US" sz="4000" dirty="0" err="1">
                <a:latin typeface="Oswald" panose="00000500000000000000" pitchFamily="2" charset="0"/>
              </a:rPr>
              <a:t>sa</a:t>
            </a:r>
            <a:r>
              <a:rPr lang="en-US" sz="4000" dirty="0">
                <a:latin typeface="Oswald" panose="00000500000000000000" pitchFamily="2" charset="0"/>
              </a:rPr>
              <a:t> </a:t>
            </a:r>
            <a:r>
              <a:rPr lang="en-US" sz="4000" dirty="0" err="1">
                <a:latin typeface="Oswald" panose="00000500000000000000" pitchFamily="2" charset="0"/>
              </a:rPr>
              <a:t>vektorikim</a:t>
            </a:r>
            <a:r>
              <a:rPr lang="en-US" sz="4000" dirty="0">
                <a:latin typeface="Oswald" panose="00000500000000000000" pitchFamily="2" charset="0"/>
              </a:rPr>
              <a:t> </a:t>
            </a:r>
            <a:r>
              <a:rPr lang="en-US" sz="4000" dirty="0" err="1">
                <a:latin typeface="Oswald" panose="00000500000000000000" pitchFamily="2" charset="0"/>
              </a:rPr>
              <a:t>slikama</a:t>
            </a:r>
            <a:endParaRPr lang="en-US" sz="4000" dirty="0">
              <a:latin typeface="Oswald" panose="00000500000000000000" pitchFamily="2" charset="0"/>
            </a:endParaRPr>
          </a:p>
        </p:txBody>
      </p:sp>
    </p:spTree>
    <p:extLst>
      <p:ext uri="{BB962C8B-B14F-4D97-AF65-F5344CB8AC3E}">
        <p14:creationId xmlns:p14="http://schemas.microsoft.com/office/powerpoint/2010/main" val="2366476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AF11C-145C-E79F-9B21-C799703630A5}"/>
              </a:ext>
            </a:extLst>
          </p:cNvPr>
          <p:cNvSpPr>
            <a:spLocks noGrp="1"/>
          </p:cNvSpPr>
          <p:nvPr>
            <p:ph type="title"/>
          </p:nvPr>
        </p:nvSpPr>
        <p:spPr/>
        <p:txBody>
          <a:bodyPr>
            <a:normAutofit/>
          </a:bodyPr>
          <a:lstStyle/>
          <a:p>
            <a:r>
              <a:rPr lang="en-US" dirty="0">
                <a:latin typeface="Oswald" panose="00000500000000000000" pitchFamily="2" charset="0"/>
              </a:rPr>
              <a:t>4</a:t>
            </a:r>
            <a:r>
              <a:rPr lang="pl-PL" dirty="0">
                <a:latin typeface="Oswald" panose="00000500000000000000" pitchFamily="2" charset="0"/>
              </a:rPr>
              <a:t>.</a:t>
            </a:r>
            <a:r>
              <a:rPr lang="en-US" dirty="0">
                <a:latin typeface="Oswald" panose="00000500000000000000" pitchFamily="2" charset="0"/>
              </a:rPr>
              <a:t>1</a:t>
            </a:r>
            <a:r>
              <a:rPr lang="pl-PL" dirty="0">
                <a:latin typeface="Oswald" panose="00000500000000000000" pitchFamily="2" charset="0"/>
              </a:rPr>
              <a:t>. </a:t>
            </a:r>
            <a:r>
              <a:rPr lang="en-US" dirty="0" err="1">
                <a:latin typeface="Oswald" panose="00000500000000000000" pitchFamily="2" charset="0"/>
              </a:rPr>
              <a:t>Alati</a:t>
            </a:r>
            <a:r>
              <a:rPr lang="en-US" dirty="0">
                <a:latin typeface="Oswald" panose="00000500000000000000" pitchFamily="2" charset="0"/>
              </a:rPr>
              <a:t> koji </a:t>
            </a:r>
            <a:r>
              <a:rPr lang="en-US" dirty="0" err="1">
                <a:latin typeface="Oswald" panose="00000500000000000000" pitchFamily="2" charset="0"/>
              </a:rPr>
              <a:t>oblikuju</a:t>
            </a:r>
            <a:r>
              <a:rPr lang="en-US" dirty="0">
                <a:latin typeface="Oswald" panose="00000500000000000000" pitchFamily="2" charset="0"/>
              </a:rPr>
              <a:t> </a:t>
            </a:r>
            <a:r>
              <a:rPr lang="en-US" dirty="0" err="1">
                <a:latin typeface="Oswald" panose="00000500000000000000" pitchFamily="2" charset="0"/>
              </a:rPr>
              <a:t>vektorski</a:t>
            </a:r>
            <a:r>
              <a:rPr lang="en-US" dirty="0">
                <a:latin typeface="Oswald" panose="00000500000000000000" pitchFamily="2" charset="0"/>
              </a:rPr>
              <a:t> </a:t>
            </a:r>
            <a:r>
              <a:rPr lang="en-US" dirty="0" err="1">
                <a:latin typeface="Oswald" panose="00000500000000000000" pitchFamily="2" charset="0"/>
              </a:rPr>
              <a:t>dizajn</a:t>
            </a:r>
            <a:endParaRPr lang="en-US" dirty="0"/>
          </a:p>
        </p:txBody>
      </p:sp>
      <p:pic>
        <p:nvPicPr>
          <p:cNvPr id="10" name="Content Placeholder 9">
            <a:extLst>
              <a:ext uri="{FF2B5EF4-FFF2-40B4-BE49-F238E27FC236}">
                <a16:creationId xmlns:a16="http://schemas.microsoft.com/office/drawing/2014/main" id="{C7465C97-39CA-2732-4869-51954B0042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9151" y="2074334"/>
            <a:ext cx="5456479" cy="3203121"/>
          </a:xfrm>
        </p:spPr>
      </p:pic>
      <p:sp>
        <p:nvSpPr>
          <p:cNvPr id="6" name="Text Placeholder 5">
            <a:extLst>
              <a:ext uri="{FF2B5EF4-FFF2-40B4-BE49-F238E27FC236}">
                <a16:creationId xmlns:a16="http://schemas.microsoft.com/office/drawing/2014/main" id="{98AF4896-E7AE-7FA7-BEF0-1459791586E4}"/>
              </a:ext>
            </a:extLst>
          </p:cNvPr>
          <p:cNvSpPr>
            <a:spLocks noGrp="1"/>
          </p:cNvSpPr>
          <p:nvPr>
            <p:ph type="body" sz="half" idx="2"/>
          </p:nvPr>
        </p:nvSpPr>
        <p:spPr/>
        <p:txBody>
          <a:bodyPr>
            <a:normAutofit lnSpcReduction="10000"/>
          </a:bodyPr>
          <a:lstStyle/>
          <a:p>
            <a:pPr marL="285750" indent="-285750" algn="l">
              <a:buFont typeface="Wingdings" panose="05000000000000000000" pitchFamily="2" charset="2"/>
              <a:buChar char="Ø"/>
            </a:pPr>
            <a:r>
              <a:rPr lang="en-US" b="1" dirty="0">
                <a:latin typeface="Inter 18pt" panose="02000503000000020004" pitchFamily="2" charset="0"/>
                <a:ea typeface="Inter 18pt" panose="02000503000000020004" pitchFamily="2" charset="0"/>
              </a:rPr>
              <a:t>Adobe Illustrator: </a:t>
            </a:r>
            <a:r>
              <a:rPr lang="en-US" dirty="0" err="1">
                <a:latin typeface="Inter 18pt" panose="02000503000000020004" pitchFamily="2" charset="0"/>
                <a:ea typeface="Inter 18pt" panose="02000503000000020004" pitchFamily="2" charset="0"/>
              </a:rPr>
              <a:t>Industrijiski</a:t>
            </a:r>
            <a:r>
              <a:rPr lang="en-US" dirty="0">
                <a:latin typeface="Inter 18pt" panose="02000503000000020004" pitchFamily="2" charset="0"/>
                <a:ea typeface="Inter 18pt" panose="02000503000000020004" pitchFamily="2" charset="0"/>
              </a:rPr>
              <a:t> standard za </a:t>
            </a:r>
            <a:r>
              <a:rPr lang="en-US" dirty="0" err="1">
                <a:latin typeface="Inter 18pt" panose="02000503000000020004" pitchFamily="2" charset="0"/>
                <a:ea typeface="Inter 18pt" panose="02000503000000020004" pitchFamily="2" charset="0"/>
              </a:rPr>
              <a:t>profesionalnu</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obradu</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vektorskih</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grafika</a:t>
            </a:r>
            <a:r>
              <a:rPr lang="en-US" dirty="0">
                <a:latin typeface="Inter 18pt" panose="02000503000000020004" pitchFamily="2" charset="0"/>
                <a:ea typeface="Inter 18pt" panose="02000503000000020004" pitchFamily="2" charset="0"/>
              </a:rPr>
              <a:t>.</a:t>
            </a:r>
            <a:endParaRPr lang="sr-Latn-RS" dirty="0">
              <a:latin typeface="Inter 18pt" panose="02000503000000020004" pitchFamily="2" charset="0"/>
              <a:ea typeface="Inter 18pt" panose="02000503000000020004" pitchFamily="2" charset="0"/>
            </a:endParaRPr>
          </a:p>
          <a:p>
            <a:pPr marL="285750" indent="-285750" algn="l">
              <a:buFont typeface="Wingdings" panose="05000000000000000000" pitchFamily="2" charset="2"/>
              <a:buChar char="Ø"/>
            </a:pPr>
            <a:r>
              <a:rPr lang="en-US" b="1" dirty="0">
                <a:latin typeface="Inter 18pt" panose="02000503000000020004" pitchFamily="2" charset="0"/>
                <a:ea typeface="Inter 18pt" panose="02000503000000020004" pitchFamily="2" charset="0"/>
              </a:rPr>
              <a:t>CorelDRAW: </a:t>
            </a:r>
            <a:r>
              <a:rPr lang="en-US" dirty="0" err="1">
                <a:latin typeface="Inter 18pt" panose="02000503000000020004" pitchFamily="2" charset="0"/>
                <a:ea typeface="Inter 18pt" panose="02000503000000020004" pitchFamily="2" charset="0"/>
              </a:rPr>
              <a:t>Jednostavan</a:t>
            </a:r>
            <a:r>
              <a:rPr lang="en-US" dirty="0">
                <a:latin typeface="Inter 18pt" panose="02000503000000020004" pitchFamily="2" charset="0"/>
                <a:ea typeface="Inter 18pt" panose="02000503000000020004" pitchFamily="2" charset="0"/>
              </a:rPr>
              <a:t> za </a:t>
            </a:r>
            <a:r>
              <a:rPr lang="en-US" dirty="0" err="1">
                <a:latin typeface="Inter 18pt" panose="02000503000000020004" pitchFamily="2" charset="0"/>
                <a:ea typeface="Inter 18pt" panose="02000503000000020004" pitchFamily="2" charset="0"/>
              </a:rPr>
              <a:t>upotrebu</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i</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popularan</a:t>
            </a:r>
            <a:r>
              <a:rPr lang="en-US" dirty="0">
                <a:latin typeface="Inter 18pt" panose="02000503000000020004" pitchFamily="2" charset="0"/>
                <a:ea typeface="Inter 18pt" panose="02000503000000020004" pitchFamily="2" charset="0"/>
              </a:rPr>
              <a:t> u </a:t>
            </a:r>
            <a:r>
              <a:rPr lang="en-US" dirty="0" err="1">
                <a:latin typeface="Inter 18pt" panose="02000503000000020004" pitchFamily="2" charset="0"/>
                <a:ea typeface="Inter 18pt" panose="02000503000000020004" pitchFamily="2" charset="0"/>
              </a:rPr>
              <a:t>grafi</a:t>
            </a:r>
            <a:r>
              <a:rPr lang="sr-Latn-RS" dirty="0">
                <a:latin typeface="Inter 18pt" panose="02000503000000020004" pitchFamily="2" charset="0"/>
                <a:ea typeface="Inter 18pt" panose="02000503000000020004" pitchFamily="2" charset="0"/>
              </a:rPr>
              <a:t>čkom dizajnu.</a:t>
            </a:r>
          </a:p>
          <a:p>
            <a:pPr marL="285750" indent="-285750" algn="l">
              <a:buFont typeface="Wingdings" panose="05000000000000000000" pitchFamily="2" charset="2"/>
              <a:buChar char="Ø"/>
            </a:pPr>
            <a:r>
              <a:rPr lang="sr-Latn-RS" b="1" dirty="0">
                <a:latin typeface="Inter 18pt" panose="02000503000000020004" pitchFamily="2" charset="0"/>
                <a:ea typeface="Inter 18pt" panose="02000503000000020004" pitchFamily="2" charset="0"/>
              </a:rPr>
              <a:t>Inkscape</a:t>
            </a:r>
            <a:r>
              <a:rPr lang="en-US" dirty="0">
                <a:latin typeface="Inter 18pt" panose="02000503000000020004" pitchFamily="2" charset="0"/>
                <a:ea typeface="Inter 18pt" panose="02000503000000020004" pitchFamily="2" charset="0"/>
              </a:rPr>
              <a:t>: </a:t>
            </a:r>
            <a:r>
              <a:rPr lang="sr-Latn-RS" dirty="0">
                <a:latin typeface="Inter 18pt" panose="02000503000000020004" pitchFamily="2" charset="0"/>
                <a:ea typeface="Inter 18pt" panose="02000503000000020004" pitchFamily="2" charset="0"/>
              </a:rPr>
              <a:t>Besplatan i open-source alat sa mnogoim naprednim funkcijama.</a:t>
            </a:r>
            <a:endParaRPr lang="en-US" dirty="0">
              <a:latin typeface="Inter 18pt" panose="02000503000000020004" pitchFamily="2" charset="0"/>
              <a:ea typeface="Inter 18pt" panose="02000503000000020004" pitchFamily="2" charset="0"/>
            </a:endParaRPr>
          </a:p>
          <a:p>
            <a:endParaRPr lang="en-US" dirty="0"/>
          </a:p>
        </p:txBody>
      </p:sp>
      <p:sp>
        <p:nvSpPr>
          <p:cNvPr id="11" name="TextBox 10">
            <a:extLst>
              <a:ext uri="{FF2B5EF4-FFF2-40B4-BE49-F238E27FC236}">
                <a16:creationId xmlns:a16="http://schemas.microsoft.com/office/drawing/2014/main" id="{A9A44A6B-52B2-D9C5-3707-EA5DC5A0EB1F}"/>
              </a:ext>
            </a:extLst>
          </p:cNvPr>
          <p:cNvSpPr txBox="1"/>
          <p:nvPr/>
        </p:nvSpPr>
        <p:spPr>
          <a:xfrm>
            <a:off x="5557035" y="5355771"/>
            <a:ext cx="4193455"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6. Logoi alata za upravljanjem vektorskih grafika</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162321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FA5CBFB-5B18-CD61-F596-542ED1A0B615}"/>
              </a:ext>
            </a:extLst>
          </p:cNvPr>
          <p:cNvSpPr>
            <a:spLocks noGrp="1"/>
          </p:cNvSpPr>
          <p:nvPr>
            <p:ph idx="1"/>
          </p:nvPr>
        </p:nvSpPr>
        <p:spPr/>
        <p:txBody>
          <a:bodyPr>
            <a:normAutofit/>
          </a:bodyPr>
          <a:lstStyle/>
          <a:p>
            <a:pPr>
              <a:buFont typeface="Wingdings" panose="05000000000000000000" pitchFamily="2" charset="2"/>
              <a:buChar char="Ø"/>
            </a:pPr>
            <a:r>
              <a:rPr lang="en-US" sz="1500" b="1" dirty="0" err="1">
                <a:latin typeface="Inter 18pt" panose="02000503000000020004" pitchFamily="2" charset="0"/>
                <a:ea typeface="Inter 18pt" panose="02000503000000020004" pitchFamily="2" charset="0"/>
              </a:rPr>
              <a:t>Preciznost</a:t>
            </a:r>
            <a:r>
              <a:rPr lang="en-US" sz="1500" b="1" dirty="0">
                <a:latin typeface="Inter 18pt" panose="02000503000000020004" pitchFamily="2" charset="0"/>
                <a:ea typeface="Inter 18pt" panose="02000503000000020004" pitchFamily="2" charset="0"/>
              </a:rPr>
              <a:t>:</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Vektorske</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slike</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omogućavaju</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izuzetno</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precizan</a:t>
            </a:r>
            <a:r>
              <a:rPr lang="en-US" sz="1500" dirty="0">
                <a:latin typeface="Inter 18pt" panose="02000503000000020004" pitchFamily="2" charset="0"/>
                <a:ea typeface="Inter 18pt" panose="02000503000000020004" pitchFamily="2" charset="0"/>
              </a:rPr>
              <a:t> rad </a:t>
            </a:r>
            <a:r>
              <a:rPr lang="en-US" sz="1500" dirty="0" err="1">
                <a:latin typeface="Inter 18pt" panose="02000503000000020004" pitchFamily="2" charset="0"/>
                <a:ea typeface="Inter 18pt" panose="02000503000000020004" pitchFamily="2" charset="0"/>
              </a:rPr>
              <a:t>zahvaljujući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matematičkom</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pristupu</a:t>
            </a:r>
            <a:r>
              <a:rPr lang="en-US" sz="1500" dirty="0">
                <a:latin typeface="Inter 18pt" panose="02000503000000020004" pitchFamily="2" charset="0"/>
                <a:ea typeface="Inter 18pt" panose="02000503000000020004" pitchFamily="2" charset="0"/>
              </a:rPr>
              <a:t>.</a:t>
            </a:r>
            <a:endParaRPr lang="sr-Latn-RS" sz="15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500" b="1" dirty="0" err="1">
                <a:latin typeface="Inter 18pt" panose="02000503000000020004" pitchFamily="2" charset="0"/>
                <a:ea typeface="Inter 18pt" panose="02000503000000020004" pitchFamily="2" charset="0"/>
              </a:rPr>
              <a:t>Skalabilnost</a:t>
            </a:r>
            <a:r>
              <a:rPr lang="en-US" sz="1500" b="1" dirty="0">
                <a:latin typeface="Inter 18pt" panose="02000503000000020004" pitchFamily="2" charset="0"/>
                <a:ea typeface="Inter 18pt" panose="02000503000000020004" pitchFamily="2" charset="0"/>
              </a:rPr>
              <a:t>:</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Slike</a:t>
            </a:r>
            <a:r>
              <a:rPr lang="en-US" sz="1500" dirty="0">
                <a:latin typeface="Inter 18pt" panose="02000503000000020004" pitchFamily="2" charset="0"/>
                <a:ea typeface="Inter 18pt" panose="02000503000000020004" pitchFamily="2" charset="0"/>
              </a:rPr>
              <a:t> se mogu </a:t>
            </a:r>
            <a:r>
              <a:rPr lang="en-US" sz="1500" dirty="0" err="1">
                <a:latin typeface="Inter 18pt" panose="02000503000000020004" pitchFamily="2" charset="0"/>
                <a:ea typeface="Inter 18pt" panose="02000503000000020004" pitchFamily="2" charset="0"/>
              </a:rPr>
              <a:t>uvećavati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ili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smanjivati</a:t>
            </a:r>
            <a:r>
              <a:rPr lang="en-US" sz="1500" dirty="0">
                <a:latin typeface="Inter 18pt" panose="02000503000000020004" pitchFamily="2" charset="0"/>
                <a:ea typeface="Inter 18pt" panose="02000503000000020004" pitchFamily="2" charset="0"/>
              </a:rPr>
              <a:t> bez </a:t>
            </a:r>
            <a:r>
              <a:rPr lang="en-US" sz="1500" dirty="0" err="1">
                <a:latin typeface="Inter 18pt" panose="02000503000000020004" pitchFamily="2" charset="0"/>
                <a:ea typeface="Inter 18pt" panose="02000503000000020004" pitchFamily="2" charset="0"/>
              </a:rPr>
              <a:t>gubitka</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kvaliteta</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što</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ih</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čini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idealnim</a:t>
            </a:r>
            <a:r>
              <a:rPr lang="en-US" sz="1500" dirty="0">
                <a:latin typeface="Inter 18pt" panose="02000503000000020004" pitchFamily="2" charset="0"/>
                <a:ea typeface="Inter 18pt" panose="02000503000000020004" pitchFamily="2" charset="0"/>
              </a:rPr>
              <a:t> za </a:t>
            </a:r>
            <a:r>
              <a:rPr lang="en-US" sz="1500" dirty="0" err="1">
                <a:latin typeface="Inter 18pt" panose="02000503000000020004" pitchFamily="2" charset="0"/>
                <a:ea typeface="Inter 18pt" panose="02000503000000020004" pitchFamily="2" charset="0"/>
              </a:rPr>
              <a:t>logotipe</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ilustracije</a:t>
            </a:r>
            <a:r>
              <a:rPr lang="en-US" sz="1500" dirty="0">
                <a:latin typeface="Inter 18pt" panose="02000503000000020004" pitchFamily="2" charset="0"/>
                <a:ea typeface="Inter 18pt" panose="02000503000000020004" pitchFamily="2" charset="0"/>
              </a:rPr>
              <a:t>.</a:t>
            </a:r>
            <a:endParaRPr lang="sr-Latn-RS" sz="15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500" b="1" dirty="0" err="1">
                <a:latin typeface="Inter 18pt" panose="02000503000000020004" pitchFamily="2" charset="0"/>
                <a:ea typeface="Inter 18pt" panose="02000503000000020004" pitchFamily="2" charset="0"/>
              </a:rPr>
              <a:t>Lakša</a:t>
            </a:r>
            <a:r>
              <a:rPr lang="en-US" sz="1500" b="1" dirty="0">
                <a:latin typeface="Inter 18pt" panose="02000503000000020004" pitchFamily="2" charset="0"/>
                <a:ea typeface="Inter 18pt" panose="02000503000000020004" pitchFamily="2" charset="0"/>
              </a:rPr>
              <a:t> </a:t>
            </a:r>
            <a:r>
              <a:rPr lang="en-US" sz="1500" b="1" dirty="0" err="1">
                <a:latin typeface="Inter 18pt" panose="02000503000000020004" pitchFamily="2" charset="0"/>
                <a:ea typeface="Inter 18pt" panose="02000503000000020004" pitchFamily="2" charset="0"/>
              </a:rPr>
              <a:t>izmena</a:t>
            </a:r>
            <a:r>
              <a:rPr lang="en-US" sz="1500" b="1" dirty="0">
                <a:latin typeface="Inter 18pt" panose="02000503000000020004" pitchFamily="2" charset="0"/>
                <a:ea typeface="Inter 18pt" panose="02000503000000020004" pitchFamily="2" charset="0"/>
              </a:rPr>
              <a:t>:</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Vektorski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fajlovi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omogućavaju</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brzu</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izmenu</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oblika</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boja</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veličina</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što</a:t>
            </a:r>
            <a:r>
              <a:rPr lang="en-US" sz="1500" dirty="0">
                <a:latin typeface="Inter 18pt" panose="02000503000000020004" pitchFamily="2" charset="0"/>
                <a:ea typeface="Inter 18pt" panose="02000503000000020004" pitchFamily="2" charset="0"/>
              </a:rPr>
              <a:t> je </a:t>
            </a:r>
            <a:r>
              <a:rPr lang="en-US" sz="1500" dirty="0" err="1">
                <a:latin typeface="Inter 18pt" panose="02000503000000020004" pitchFamily="2" charset="0"/>
                <a:ea typeface="Inter 18pt" panose="02000503000000020004" pitchFamily="2" charset="0"/>
              </a:rPr>
              <a:t>korisno</a:t>
            </a:r>
            <a:r>
              <a:rPr lang="en-US" sz="1500" dirty="0">
                <a:latin typeface="Inter 18pt" panose="02000503000000020004" pitchFamily="2" charset="0"/>
                <a:ea typeface="Inter 18pt" panose="02000503000000020004" pitchFamily="2" charset="0"/>
              </a:rPr>
              <a:t> u </a:t>
            </a:r>
            <a:r>
              <a:rPr lang="en-US" sz="1500" dirty="0" err="1">
                <a:latin typeface="Inter 18pt" panose="02000503000000020004" pitchFamily="2" charset="0"/>
                <a:ea typeface="Inter 18pt" panose="02000503000000020004" pitchFamily="2" charset="0"/>
              </a:rPr>
              <a:t>iterativnim</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procesima</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dizajna</a:t>
            </a:r>
            <a:r>
              <a:rPr lang="en-US" sz="1500" dirty="0">
                <a:latin typeface="Inter 18pt" panose="02000503000000020004" pitchFamily="2" charset="0"/>
                <a:ea typeface="Inter 18pt" panose="02000503000000020004" pitchFamily="2" charset="0"/>
              </a:rPr>
              <a:t>.</a:t>
            </a:r>
            <a:endParaRPr lang="sr-Latn-RS" sz="15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500" b="1" dirty="0" err="1">
                <a:latin typeface="Inter 18pt" panose="02000503000000020004" pitchFamily="2" charset="0"/>
                <a:ea typeface="Inter 18pt" panose="02000503000000020004" pitchFamily="2" charset="0"/>
              </a:rPr>
              <a:t>Manja</a:t>
            </a:r>
            <a:r>
              <a:rPr lang="en-US" sz="1500" b="1" dirty="0">
                <a:latin typeface="Inter 18pt" panose="02000503000000020004" pitchFamily="2" charset="0"/>
                <a:ea typeface="Inter 18pt" panose="02000503000000020004" pitchFamily="2" charset="0"/>
              </a:rPr>
              <a:t> </a:t>
            </a:r>
            <a:r>
              <a:rPr lang="en-US" sz="1500" b="1" dirty="0" err="1">
                <a:latin typeface="Inter 18pt" panose="02000503000000020004" pitchFamily="2" charset="0"/>
                <a:ea typeface="Inter 18pt" panose="02000503000000020004" pitchFamily="2" charset="0"/>
              </a:rPr>
              <a:t>veličina</a:t>
            </a:r>
            <a:r>
              <a:rPr lang="en-US" sz="1500" b="1" dirty="0">
                <a:latin typeface="Inter 18pt" panose="02000503000000020004" pitchFamily="2" charset="0"/>
                <a:ea typeface="Inter 18pt" panose="02000503000000020004" pitchFamily="2" charset="0"/>
              </a:rPr>
              <a:t> </a:t>
            </a:r>
            <a:r>
              <a:rPr lang="en-US" sz="1500" b="1" dirty="0" err="1">
                <a:latin typeface="Inter 18pt" panose="02000503000000020004" pitchFamily="2" charset="0"/>
                <a:ea typeface="Inter 18pt" panose="02000503000000020004" pitchFamily="2" charset="0"/>
              </a:rPr>
              <a:t>fajla</a:t>
            </a:r>
            <a:r>
              <a:rPr lang="en-US" sz="1500" b="1" dirty="0">
                <a:latin typeface="Inter 18pt" panose="02000503000000020004" pitchFamily="2" charset="0"/>
                <a:ea typeface="Inter 18pt" panose="02000503000000020004" pitchFamily="2" charset="0"/>
              </a:rPr>
              <a:t>:</a:t>
            </a:r>
            <a:r>
              <a:rPr lang="en-US" sz="1500" dirty="0">
                <a:latin typeface="Inter 18pt" panose="02000503000000020004" pitchFamily="2" charset="0"/>
                <a:ea typeface="Inter 18pt" panose="02000503000000020004" pitchFamily="2" charset="0"/>
              </a:rPr>
              <a:t> U </a:t>
            </a:r>
            <a:r>
              <a:rPr lang="en-US" sz="1500" dirty="0" err="1">
                <a:latin typeface="Inter 18pt" panose="02000503000000020004" pitchFamily="2" charset="0"/>
                <a:ea typeface="Inter 18pt" panose="02000503000000020004" pitchFamily="2" charset="0"/>
              </a:rPr>
              <a:t>poređenju</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sa</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rasterskim</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slikama</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vektorski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fajlovi</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često</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zauzimaju</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manje</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memorijskog</a:t>
            </a:r>
            <a:r>
              <a:rPr lang="en-US" sz="1500" dirty="0">
                <a:latin typeface="Inter 18pt" panose="02000503000000020004" pitchFamily="2" charset="0"/>
                <a:ea typeface="Inter 18pt" panose="02000503000000020004" pitchFamily="2" charset="0"/>
              </a:rPr>
              <a:t> </a:t>
            </a:r>
            <a:r>
              <a:rPr lang="en-US" sz="1500" dirty="0" err="1">
                <a:latin typeface="Inter 18pt" panose="02000503000000020004" pitchFamily="2" charset="0"/>
                <a:ea typeface="Inter 18pt" panose="02000503000000020004" pitchFamily="2" charset="0"/>
              </a:rPr>
              <a:t>prostora</a:t>
            </a:r>
            <a:r>
              <a:rPr lang="en-US" sz="1500" dirty="0">
                <a:latin typeface="Inter 18pt" panose="02000503000000020004" pitchFamily="2" charset="0"/>
                <a:ea typeface="Inter 18pt" panose="02000503000000020004" pitchFamily="2" charset="0"/>
              </a:rPr>
              <a:t>.</a:t>
            </a:r>
          </a:p>
        </p:txBody>
      </p:sp>
      <p:sp>
        <p:nvSpPr>
          <p:cNvPr id="7" name="Text Placeholder 6">
            <a:extLst>
              <a:ext uri="{FF2B5EF4-FFF2-40B4-BE49-F238E27FC236}">
                <a16:creationId xmlns:a16="http://schemas.microsoft.com/office/drawing/2014/main" id="{572F482D-1BD8-F6D3-7A2A-FD5ABA9275D0}"/>
              </a:ext>
            </a:extLst>
          </p:cNvPr>
          <p:cNvSpPr>
            <a:spLocks noGrp="1"/>
          </p:cNvSpPr>
          <p:nvPr>
            <p:ph type="body" sz="half" idx="2"/>
          </p:nvPr>
        </p:nvSpPr>
        <p:spPr/>
        <p:txBody>
          <a:bodyPr/>
          <a:lstStyle/>
          <a:p>
            <a:endParaRPr lang="en-US" dirty="0"/>
          </a:p>
        </p:txBody>
      </p:sp>
      <p:sp>
        <p:nvSpPr>
          <p:cNvPr id="11" name="Title 10">
            <a:extLst>
              <a:ext uri="{FF2B5EF4-FFF2-40B4-BE49-F238E27FC236}">
                <a16:creationId xmlns:a16="http://schemas.microsoft.com/office/drawing/2014/main" id="{16E19184-7CC5-B42E-3C69-1CC6F27B5410}"/>
              </a:ext>
            </a:extLst>
          </p:cNvPr>
          <p:cNvSpPr>
            <a:spLocks noGrp="1"/>
          </p:cNvSpPr>
          <p:nvPr>
            <p:ph type="title"/>
          </p:nvPr>
        </p:nvSpPr>
        <p:spPr/>
        <p:txBody>
          <a:bodyPr/>
          <a:lstStyle/>
          <a:p>
            <a:r>
              <a:rPr lang="en-US" dirty="0">
                <a:latin typeface="Oswald" panose="00000500000000000000" pitchFamily="2" charset="0"/>
              </a:rPr>
              <a:t>4</a:t>
            </a:r>
            <a:r>
              <a:rPr lang="pl-PL" dirty="0">
                <a:latin typeface="Oswald" panose="00000500000000000000" pitchFamily="2" charset="0"/>
              </a:rPr>
              <a:t>.</a:t>
            </a:r>
            <a:r>
              <a:rPr lang="sr-Latn-RS" dirty="0">
                <a:latin typeface="Oswald" panose="00000500000000000000" pitchFamily="2" charset="0"/>
              </a:rPr>
              <a:t>2</a:t>
            </a:r>
            <a:r>
              <a:rPr lang="pl-PL" dirty="0">
                <a:latin typeface="Oswald" panose="00000500000000000000" pitchFamily="2" charset="0"/>
              </a:rPr>
              <a:t>. </a:t>
            </a:r>
            <a:r>
              <a:rPr lang="sr-Latn-RS" dirty="0">
                <a:latin typeface="Oswald" panose="00000500000000000000" pitchFamily="2" charset="0"/>
              </a:rPr>
              <a:t>Prednosti korišćenja vektorskih alata</a:t>
            </a:r>
            <a:endParaRPr lang="en-US" dirty="0"/>
          </a:p>
        </p:txBody>
      </p:sp>
      <p:pic>
        <p:nvPicPr>
          <p:cNvPr id="16" name="Picture 15">
            <a:extLst>
              <a:ext uri="{FF2B5EF4-FFF2-40B4-BE49-F238E27FC236}">
                <a16:creationId xmlns:a16="http://schemas.microsoft.com/office/drawing/2014/main" id="{20F2BE3C-383E-5486-1E6A-3FCB9F904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651" y="3144236"/>
            <a:ext cx="2062774" cy="2062774"/>
          </a:xfrm>
          <a:prstGeom prst="rect">
            <a:avLst/>
          </a:prstGeom>
        </p:spPr>
      </p:pic>
    </p:spTree>
    <p:extLst>
      <p:ext uri="{BB962C8B-B14F-4D97-AF65-F5344CB8AC3E}">
        <p14:creationId xmlns:p14="http://schemas.microsoft.com/office/powerpoint/2010/main" val="294329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6FC66-D365-7F84-123B-6D033398D82E}"/>
              </a:ext>
            </a:extLst>
          </p:cNvPr>
          <p:cNvSpPr>
            <a:spLocks noGrp="1"/>
          </p:cNvSpPr>
          <p:nvPr>
            <p:ph type="title"/>
          </p:nvPr>
        </p:nvSpPr>
        <p:spPr/>
        <p:txBody>
          <a:bodyPr/>
          <a:lstStyle/>
          <a:p>
            <a:r>
              <a:rPr lang="en-US" dirty="0">
                <a:latin typeface="Oswald" panose="00000500000000000000" pitchFamily="2" charset="0"/>
              </a:rPr>
              <a:t>4</a:t>
            </a:r>
            <a:r>
              <a:rPr lang="pl-PL" dirty="0">
                <a:latin typeface="Oswald" panose="00000500000000000000" pitchFamily="2" charset="0"/>
              </a:rPr>
              <a:t>.</a:t>
            </a:r>
            <a:r>
              <a:rPr lang="en-US" dirty="0">
                <a:latin typeface="Oswald" panose="00000500000000000000" pitchFamily="2" charset="0"/>
              </a:rPr>
              <a:t>3</a:t>
            </a:r>
            <a:r>
              <a:rPr lang="pl-PL" dirty="0">
                <a:latin typeface="Oswald" panose="00000500000000000000" pitchFamily="2" charset="0"/>
              </a:rPr>
              <a:t>. Poređenje alata</a:t>
            </a:r>
            <a:endParaRPr lang="en-US" dirty="0"/>
          </a:p>
        </p:txBody>
      </p:sp>
      <p:sp>
        <p:nvSpPr>
          <p:cNvPr id="3" name="Content Placeholder 2">
            <a:extLst>
              <a:ext uri="{FF2B5EF4-FFF2-40B4-BE49-F238E27FC236}">
                <a16:creationId xmlns:a16="http://schemas.microsoft.com/office/drawing/2014/main" id="{BCDBF263-F7F9-D6C0-9A16-8EDF22CB6843}"/>
              </a:ext>
            </a:extLst>
          </p:cNvPr>
          <p:cNvSpPr>
            <a:spLocks noGrp="1"/>
          </p:cNvSpPr>
          <p:nvPr>
            <p:ph idx="1"/>
          </p:nvPr>
        </p:nvSpPr>
        <p:spPr/>
        <p:txBody>
          <a:bodyPr>
            <a:normAutofit/>
          </a:bodyPr>
          <a:lstStyle/>
          <a:p>
            <a:pPr>
              <a:buFont typeface="Wingdings" panose="05000000000000000000" pitchFamily="2" charset="2"/>
              <a:buChar char="Ø"/>
            </a:pPr>
            <a:r>
              <a:rPr lang="en-US" sz="1600" b="1" dirty="0">
                <a:latin typeface="Inter 18pt" panose="02000503000000020004" pitchFamily="2" charset="0"/>
                <a:ea typeface="Inter 18pt" panose="02000503000000020004" pitchFamily="2" charset="0"/>
              </a:rPr>
              <a:t>Adobe Illustrator:</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Najviše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koristi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profesionalcima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zbog</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bogatstva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funkcija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integracije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drugim</a:t>
            </a:r>
            <a:r>
              <a:rPr lang="en-US" sz="1600" dirty="0">
                <a:latin typeface="Inter 18pt" panose="02000503000000020004" pitchFamily="2" charset="0"/>
                <a:ea typeface="Inter 18pt" panose="02000503000000020004" pitchFamily="2" charset="0"/>
              </a:rPr>
              <a:t> Adobe </a:t>
            </a:r>
            <a:r>
              <a:rPr lang="en-US" sz="1600" dirty="0" err="1">
                <a:latin typeface="Inter 18pt" panose="02000503000000020004" pitchFamily="2" charset="0"/>
                <a:ea typeface="Inter 18pt" panose="02000503000000020004" pitchFamily="2" charset="0"/>
              </a:rPr>
              <a:t>alatima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podrške</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kompleksne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projekte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Međutim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dolazi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visokom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cenom</a:t>
            </a:r>
            <a:r>
              <a:rPr lang="en-US" sz="1600" dirty="0">
                <a:latin typeface="Inter 18pt" panose="02000503000000020004" pitchFamily="2" charset="0"/>
                <a:ea typeface="Inter 18pt" panose="02000503000000020004" pitchFamily="2" charset="0"/>
              </a:rPr>
              <a:t>.</a:t>
            </a:r>
            <a:endParaRPr lang="sr-Latn-R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b="1" dirty="0">
                <a:latin typeface="Inter 18pt" panose="02000503000000020004" pitchFamily="2" charset="0"/>
                <a:ea typeface="Inter 18pt" panose="02000503000000020004" pitchFamily="2" charset="0"/>
              </a:rPr>
              <a:t>CorelDRAW:</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Popularan</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među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početnicima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profesionalcima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zbog</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jednostavnog</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interfejsa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širokog</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spektra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funkcija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Često</a:t>
            </a:r>
            <a:r>
              <a:rPr lang="en-US" sz="1600" dirty="0">
                <a:latin typeface="Inter 18pt" panose="02000503000000020004" pitchFamily="2" charset="0"/>
                <a:ea typeface="Inter 18pt" panose="02000503000000020004" pitchFamily="2" charset="0"/>
              </a:rPr>
              <a:t> se </a:t>
            </a:r>
            <a:r>
              <a:rPr lang="en-US" sz="1600" dirty="0" err="1">
                <a:latin typeface="Inter 18pt" panose="02000503000000020004" pitchFamily="2" charset="0"/>
                <a:ea typeface="Inter 18pt" panose="02000503000000020004" pitchFamily="2" charset="0"/>
              </a:rPr>
              <a:t>koristi</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grafički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dizajn</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štampi</a:t>
            </a:r>
            <a:r>
              <a:rPr lang="en-US" sz="1600" dirty="0">
                <a:latin typeface="Inter 18pt" panose="02000503000000020004" pitchFamily="2" charset="0"/>
                <a:ea typeface="Inter 18pt" panose="02000503000000020004" pitchFamily="2" charset="0"/>
              </a:rPr>
              <a:t>.</a:t>
            </a:r>
            <a:endParaRPr lang="sr-Latn-R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b="1" dirty="0">
                <a:latin typeface="Inter 18pt" panose="02000503000000020004" pitchFamily="2" charset="0"/>
                <a:ea typeface="Inter 18pt" panose="02000503000000020004" pitchFamily="2" charset="0"/>
              </a:rPr>
              <a:t>Inkscape: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Idealna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opcija</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studente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amatere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jer</a:t>
            </a:r>
            <a:r>
              <a:rPr lang="en-US" sz="1600" dirty="0">
                <a:latin typeface="Inter 18pt" panose="02000503000000020004" pitchFamily="2" charset="0"/>
                <a:ea typeface="Inter 18pt" panose="02000503000000020004" pitchFamily="2" charset="0"/>
              </a:rPr>
              <a:t> je </a:t>
            </a:r>
            <a:r>
              <a:rPr lang="en-US" sz="1600" dirty="0" err="1">
                <a:latin typeface="Inter 18pt" panose="02000503000000020004" pitchFamily="2" charset="0"/>
                <a:ea typeface="Inter 18pt" panose="02000503000000020004" pitchFamily="2" charset="0"/>
              </a:rPr>
              <a:t>besplatan</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ali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napredne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korisnike</a:t>
            </a:r>
            <a:r>
              <a:rPr lang="en-US" sz="1600" dirty="0">
                <a:latin typeface="Inter 18pt" panose="02000503000000020004" pitchFamily="2" charset="0"/>
                <a:ea typeface="Inter 18pt" panose="02000503000000020004" pitchFamily="2" charset="0"/>
              </a:rPr>
              <a:t> koji </a:t>
            </a:r>
            <a:r>
              <a:rPr lang="en-US" sz="1600" dirty="0" err="1">
                <a:latin typeface="Inter 18pt" panose="02000503000000020004" pitchFamily="2" charset="0"/>
                <a:ea typeface="Inter 18pt" panose="02000503000000020004" pitchFamily="2" charset="0"/>
              </a:rPr>
              <a:t>žele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moćan</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alat</a:t>
            </a:r>
            <a:r>
              <a:rPr lang="en-US" sz="1600" dirty="0">
                <a:latin typeface="Inter 18pt" panose="02000503000000020004" pitchFamily="2" charset="0"/>
                <a:ea typeface="Inter 18pt" panose="02000503000000020004" pitchFamily="2" charset="0"/>
              </a:rPr>
              <a:t> bez </a:t>
            </a:r>
            <a:r>
              <a:rPr lang="en-US" sz="1600" dirty="0" err="1">
                <a:latin typeface="Inter 18pt" panose="02000503000000020004" pitchFamily="2" charset="0"/>
                <a:ea typeface="Inter 18pt" panose="02000503000000020004" pitchFamily="2" charset="0"/>
              </a:rPr>
              <a:t>troškova</a:t>
            </a:r>
            <a:r>
              <a:rPr lang="en-US" sz="1600" dirty="0">
                <a:latin typeface="Inter 18pt" panose="02000503000000020004" pitchFamily="2" charset="0"/>
                <a:ea typeface="Inter 18pt" panose="02000503000000020004" pitchFamily="2" charset="0"/>
              </a:rPr>
              <a:t>. Open-source </a:t>
            </a:r>
            <a:r>
              <a:rPr lang="en-US" sz="1600" dirty="0" err="1">
                <a:latin typeface="Inter 18pt" panose="02000503000000020004" pitchFamily="2" charset="0"/>
                <a:ea typeface="Inter 18pt" panose="02000503000000020004" pitchFamily="2" charset="0"/>
              </a:rPr>
              <a:t>karakter</a:t>
            </a:r>
            <a:r>
              <a:rPr lang="en-US" sz="1600" dirty="0">
                <a:latin typeface="Inter 18pt" panose="02000503000000020004" pitchFamily="2" charset="0"/>
                <a:ea typeface="Inter 18pt" panose="02000503000000020004" pitchFamily="2" charset="0"/>
              </a:rPr>
              <a:t> ga </a:t>
            </a:r>
            <a:r>
              <a:rPr lang="en-US" sz="1600" dirty="0" err="1">
                <a:latin typeface="Inter 18pt" panose="02000503000000020004" pitchFamily="2" charset="0"/>
                <a:ea typeface="Inter 18pt" panose="02000503000000020004" pitchFamily="2" charset="0"/>
              </a:rPr>
              <a:t>čini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fleksibilnim</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prilagođavanje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specifičnim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potrebama</a:t>
            </a:r>
            <a:r>
              <a:rPr lang="en-US" sz="1600" dirty="0">
                <a:latin typeface="Inter 18pt" panose="02000503000000020004" pitchFamily="2" charset="0"/>
                <a:ea typeface="Inter 18pt" panose="02000503000000020004" pitchFamily="2" charset="0"/>
              </a:rPr>
              <a:t>.</a:t>
            </a:r>
          </a:p>
        </p:txBody>
      </p:sp>
      <p:sp>
        <p:nvSpPr>
          <p:cNvPr id="4" name="Text Placeholder 3">
            <a:extLst>
              <a:ext uri="{FF2B5EF4-FFF2-40B4-BE49-F238E27FC236}">
                <a16:creationId xmlns:a16="http://schemas.microsoft.com/office/drawing/2014/main" id="{30341D2A-5794-A95A-2165-A519A277AA42}"/>
              </a:ext>
            </a:extLst>
          </p:cNvPr>
          <p:cNvSpPr>
            <a:spLocks noGrp="1"/>
          </p:cNvSpPr>
          <p:nvPr>
            <p:ph type="body" sz="half" idx="2"/>
          </p:nvPr>
        </p:nvSpPr>
        <p:spPr/>
        <p:txBody>
          <a:bodyPr/>
          <a:lstStyle/>
          <a:p>
            <a:endParaRPr lang="en-US" dirty="0"/>
          </a:p>
        </p:txBody>
      </p:sp>
      <p:pic>
        <p:nvPicPr>
          <p:cNvPr id="9" name="Picture 8">
            <a:extLst>
              <a:ext uri="{FF2B5EF4-FFF2-40B4-BE49-F238E27FC236}">
                <a16:creationId xmlns:a16="http://schemas.microsoft.com/office/drawing/2014/main" id="{EE2C6FA7-0BB4-5242-D64A-9077851FB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78" y="3688701"/>
            <a:ext cx="514642" cy="708643"/>
          </a:xfrm>
          <a:prstGeom prst="rect">
            <a:avLst/>
          </a:prstGeom>
        </p:spPr>
      </p:pic>
      <p:pic>
        <p:nvPicPr>
          <p:cNvPr id="11" name="Picture 10">
            <a:extLst>
              <a:ext uri="{FF2B5EF4-FFF2-40B4-BE49-F238E27FC236}">
                <a16:creationId xmlns:a16="http://schemas.microsoft.com/office/drawing/2014/main" id="{F5E425C5-E554-C526-EFF7-4DA550E87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311" y="3703522"/>
            <a:ext cx="807194" cy="807194"/>
          </a:xfrm>
          <a:prstGeom prst="rect">
            <a:avLst/>
          </a:prstGeom>
        </p:spPr>
      </p:pic>
      <p:pic>
        <p:nvPicPr>
          <p:cNvPr id="13" name="Picture 12">
            <a:extLst>
              <a:ext uri="{FF2B5EF4-FFF2-40B4-BE49-F238E27FC236}">
                <a16:creationId xmlns:a16="http://schemas.microsoft.com/office/drawing/2014/main" id="{0FBA0F61-60B2-B37E-E906-4BFE742C3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3343" y="3688701"/>
            <a:ext cx="807195" cy="807195"/>
          </a:xfrm>
          <a:prstGeom prst="rect">
            <a:avLst/>
          </a:prstGeom>
        </p:spPr>
      </p:pic>
      <p:sp>
        <p:nvSpPr>
          <p:cNvPr id="15" name="TextBox 14">
            <a:extLst>
              <a:ext uri="{FF2B5EF4-FFF2-40B4-BE49-F238E27FC236}">
                <a16:creationId xmlns:a16="http://schemas.microsoft.com/office/drawing/2014/main" id="{B034BD9D-ECAE-D522-5375-6E71FBD5C0BF}"/>
              </a:ext>
            </a:extLst>
          </p:cNvPr>
          <p:cNvSpPr txBox="1"/>
          <p:nvPr/>
        </p:nvSpPr>
        <p:spPr>
          <a:xfrm>
            <a:off x="1303867" y="4668275"/>
            <a:ext cx="2904240"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7. Primer alata za razvoj vektora</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4204497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AF61-EC58-C818-7D0F-0E09F42A1AE0}"/>
              </a:ext>
            </a:extLst>
          </p:cNvPr>
          <p:cNvSpPr>
            <a:spLocks noGrp="1"/>
          </p:cNvSpPr>
          <p:nvPr>
            <p:ph type="title"/>
          </p:nvPr>
        </p:nvSpPr>
        <p:spPr/>
        <p:txBody>
          <a:bodyPr/>
          <a:lstStyle/>
          <a:p>
            <a:r>
              <a:rPr lang="en-US" dirty="0">
                <a:latin typeface="Oswald" panose="00000500000000000000" pitchFamily="2" charset="0"/>
              </a:rPr>
              <a:t>4</a:t>
            </a:r>
            <a:r>
              <a:rPr lang="pl-PL" dirty="0">
                <a:latin typeface="Oswald" panose="00000500000000000000" pitchFamily="2" charset="0"/>
              </a:rPr>
              <a:t>.</a:t>
            </a:r>
            <a:r>
              <a:rPr lang="en-US" dirty="0">
                <a:latin typeface="Oswald" panose="00000500000000000000" pitchFamily="2" charset="0"/>
              </a:rPr>
              <a:t>4</a:t>
            </a:r>
            <a:r>
              <a:rPr lang="pl-PL" dirty="0">
                <a:latin typeface="Oswald" panose="00000500000000000000" pitchFamily="2" charset="0"/>
              </a:rPr>
              <a:t>. Praktična upotreba vektorskih alata</a:t>
            </a:r>
            <a:endParaRPr lang="en-US" dirty="0"/>
          </a:p>
        </p:txBody>
      </p:sp>
      <p:sp>
        <p:nvSpPr>
          <p:cNvPr id="3" name="Content Placeholder 2">
            <a:extLst>
              <a:ext uri="{FF2B5EF4-FFF2-40B4-BE49-F238E27FC236}">
                <a16:creationId xmlns:a16="http://schemas.microsoft.com/office/drawing/2014/main" id="{D6A6D16A-EE19-4C42-3059-9BC50DC6001A}"/>
              </a:ext>
            </a:extLst>
          </p:cNvPr>
          <p:cNvSpPr>
            <a:spLocks noGrp="1"/>
          </p:cNvSpPr>
          <p:nvPr>
            <p:ph idx="1"/>
          </p:nvPr>
        </p:nvSpPr>
        <p:spPr/>
        <p:txBody>
          <a:bodyPr>
            <a:normAutofit/>
          </a:bodyPr>
          <a:lstStyle/>
          <a:p>
            <a:pPr>
              <a:buFont typeface="Wingdings" panose="05000000000000000000" pitchFamily="2" charset="2"/>
              <a:buChar char="Ø"/>
            </a:pPr>
            <a:r>
              <a:rPr lang="en-US" sz="1600" b="1" dirty="0" err="1">
                <a:latin typeface="Inter 18pt" panose="02000503000000020004" pitchFamily="2" charset="0"/>
                <a:ea typeface="Inter 18pt" panose="02000503000000020004" pitchFamily="2" charset="0"/>
              </a:rPr>
              <a:t>Dizajn</a:t>
            </a:r>
            <a:r>
              <a:rPr lang="en-US" sz="1600" b="1" dirty="0">
                <a:latin typeface="Inter 18pt" panose="02000503000000020004" pitchFamily="2" charset="0"/>
                <a:ea typeface="Inter 18pt" panose="02000503000000020004" pitchFamily="2" charset="0"/>
              </a:rPr>
              <a:t> </a:t>
            </a:r>
            <a:r>
              <a:rPr lang="en-US" sz="1600" b="1" dirty="0" err="1">
                <a:latin typeface="Inter 18pt" panose="02000503000000020004" pitchFamily="2" charset="0"/>
                <a:ea typeface="Inter 18pt" panose="02000503000000020004" pitchFamily="2" charset="0"/>
              </a:rPr>
              <a:t>logotipa</a:t>
            </a:r>
            <a:r>
              <a:rPr lang="en-US" sz="1600" b="1" dirty="0">
                <a:latin typeface="Inter 18pt" panose="02000503000000020004" pitchFamily="2" charset="0"/>
                <a:ea typeface="Inter 18pt" panose="02000503000000020004" pitchFamily="2" charset="0"/>
              </a:rPr>
              <a: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Većina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logotipa</a:t>
            </a:r>
            <a:r>
              <a:rPr lang="en-US" sz="1600" dirty="0">
                <a:latin typeface="Inter 18pt" panose="02000503000000020004" pitchFamily="2" charset="0"/>
                <a:ea typeface="Inter 18pt" panose="02000503000000020004" pitchFamily="2" charset="0"/>
              </a:rPr>
              <a:t> se </a:t>
            </a:r>
            <a:r>
              <a:rPr lang="en-US" sz="1600" dirty="0" err="1">
                <a:latin typeface="Inter 18pt" panose="02000503000000020004" pitchFamily="2" charset="0"/>
                <a:ea typeface="Inter 18pt" panose="02000503000000020004" pitchFamily="2" charset="0"/>
              </a:rPr>
              <a:t>kreira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pomoću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vektorskih</a:t>
            </a:r>
            <a:r>
              <a:rPr lang="en-US" sz="1600" dirty="0">
                <a:latin typeface="Inter 18pt" panose="02000503000000020004" pitchFamily="2" charset="0"/>
                <a:ea typeface="Inter 18pt" panose="02000503000000020004" pitchFamily="2" charset="0"/>
              </a:rPr>
              <a:t> alata </a:t>
            </a:r>
            <a:r>
              <a:rPr lang="en-US" sz="1600" dirty="0" err="1">
                <a:latin typeface="Inter 18pt" panose="02000503000000020004" pitchFamily="2" charset="0"/>
                <a:ea typeface="Inter 18pt" panose="02000503000000020004" pitchFamily="2" charset="0"/>
              </a:rPr>
              <a:t>jer</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omogućavaju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prilagođavanje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različitim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formatima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vizitkarte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bilbordi</a:t>
            </a:r>
            <a:r>
              <a:rPr lang="en-US" sz="1600" dirty="0">
                <a:latin typeface="Inter 18pt" panose="02000503000000020004" pitchFamily="2" charset="0"/>
                <a:ea typeface="Inter 18pt" panose="02000503000000020004" pitchFamily="2" charset="0"/>
              </a:rPr>
              <a:t>, web).</a:t>
            </a:r>
            <a:endParaRPr lang="sr-Latn-R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b="1" dirty="0" err="1">
                <a:latin typeface="Inter 18pt" panose="02000503000000020004" pitchFamily="2" charset="0"/>
                <a:ea typeface="Inter 18pt" panose="02000503000000020004" pitchFamily="2" charset="0"/>
              </a:rPr>
              <a:t>Tehnički</a:t>
            </a:r>
            <a:r>
              <a:rPr lang="en-US" sz="1600" b="1" dirty="0">
                <a:latin typeface="Inter 18pt" panose="02000503000000020004" pitchFamily="2" charset="0"/>
                <a:ea typeface="Inter 18pt" panose="02000503000000020004" pitchFamily="2" charset="0"/>
              </a:rPr>
              <a:t> </a:t>
            </a:r>
            <a:r>
              <a:rPr lang="en-US" sz="1600" b="1" dirty="0" err="1">
                <a:latin typeface="Inter 18pt" panose="02000503000000020004" pitchFamily="2" charset="0"/>
                <a:ea typeface="Inter 18pt" panose="02000503000000020004" pitchFamily="2" charset="0"/>
              </a:rPr>
              <a:t>crteži</a:t>
            </a:r>
            <a:r>
              <a:rPr lang="en-US" sz="1600" b="1" dirty="0">
                <a:latin typeface="Inter 18pt" panose="02000503000000020004" pitchFamily="2" charset="0"/>
                <a:ea typeface="Inter 18pt" panose="02000503000000020004" pitchFamily="2" charset="0"/>
              </a:rPr>
              <a: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Arhitekte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inženjeri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često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koriste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vektorski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softver</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precizno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kreiranje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tehničkih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šema</a:t>
            </a:r>
            <a:r>
              <a:rPr lang="en-US" sz="1600" dirty="0">
                <a:latin typeface="Inter 18pt" panose="02000503000000020004" pitchFamily="2" charset="0"/>
                <a:ea typeface="Inter 18pt" panose="02000503000000020004" pitchFamily="2" charset="0"/>
              </a:rPr>
              <a:t>.</a:t>
            </a:r>
            <a:endParaRPr lang="sr-Latn-R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b="1" dirty="0" err="1">
                <a:latin typeface="Inter 18pt" panose="02000503000000020004" pitchFamily="2" charset="0"/>
                <a:ea typeface="Inter 18pt" panose="02000503000000020004" pitchFamily="2" charset="0"/>
              </a:rPr>
              <a:t>Ilustracije</a:t>
            </a:r>
            <a:r>
              <a:rPr lang="en-US" sz="1600" b="1" dirty="0">
                <a:latin typeface="Inter 18pt" panose="02000503000000020004" pitchFamily="2" charset="0"/>
                <a:ea typeface="Inter 18pt" panose="02000503000000020004" pitchFamily="2" charset="0"/>
              </a:rPr>
              <a:t> </a:t>
            </a:r>
            <a:r>
              <a:rPr lang="en-US" sz="1600" b="1" dirty="0" err="1">
                <a:latin typeface="Inter 18pt" panose="02000503000000020004" pitchFamily="2" charset="0"/>
                <a:ea typeface="Inter 18pt" panose="02000503000000020004" pitchFamily="2" charset="0"/>
              </a:rPr>
              <a:t>i</a:t>
            </a:r>
            <a:r>
              <a:rPr lang="en-US" sz="1600" b="1" dirty="0">
                <a:latin typeface="Inter 18pt" panose="02000503000000020004" pitchFamily="2" charset="0"/>
                <a:ea typeface="Inter 18pt" panose="02000503000000020004" pitchFamily="2" charset="0"/>
              </a:rPr>
              <a:t> </a:t>
            </a:r>
            <a:r>
              <a:rPr lang="en-US" sz="1600" b="1" dirty="0" err="1">
                <a:latin typeface="Inter 18pt" panose="02000503000000020004" pitchFamily="2" charset="0"/>
                <a:ea typeface="Inter 18pt" panose="02000503000000020004" pitchFamily="2" charset="0"/>
              </a:rPr>
              <a:t>animacije</a:t>
            </a:r>
            <a:r>
              <a:rPr lang="en-US" sz="1600" b="1" dirty="0">
                <a:latin typeface="Inter 18pt" panose="02000503000000020004" pitchFamily="2" charset="0"/>
                <a:ea typeface="Inter 18pt" panose="02000503000000020004" pitchFamily="2" charset="0"/>
              </a:rPr>
              <a: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Grafički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dizajneri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kreiraju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ilustracije</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knjige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reklame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ili</a:t>
            </a:r>
            <a:r>
              <a:rPr lang="en-US" sz="1600" dirty="0">
                <a:latin typeface="Inter 18pt" panose="02000503000000020004" pitchFamily="2" charset="0"/>
                <a:ea typeface="Inter 18pt" panose="02000503000000020004" pitchFamily="2" charset="0"/>
              </a:rPr>
              <a:t> video </a:t>
            </a:r>
            <a:r>
              <a:rPr lang="en-US" sz="1600" dirty="0" err="1">
                <a:latin typeface="Inter 18pt" panose="02000503000000020004" pitchFamily="2" charset="0"/>
                <a:ea typeface="Inter 18pt" panose="02000503000000020004" pitchFamily="2" charset="0"/>
              </a:rPr>
              <a:t>igre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dok</a:t>
            </a:r>
            <a:r>
              <a:rPr lang="en-US" sz="1600" dirty="0">
                <a:latin typeface="Inter 18pt" panose="02000503000000020004" pitchFamily="2" charset="0"/>
                <a:ea typeface="Inter 18pt" panose="02000503000000020004" pitchFamily="2" charset="0"/>
              </a:rPr>
              <a:t> se </a:t>
            </a:r>
            <a:r>
              <a:rPr lang="en-US" sz="1600" dirty="0" err="1">
                <a:latin typeface="Inter 18pt" panose="02000503000000020004" pitchFamily="2" charset="0"/>
                <a:ea typeface="Inter 18pt" panose="02000503000000020004" pitchFamily="2" charset="0"/>
              </a:rPr>
              <a:t>vektorske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često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koriste</a:t>
            </a:r>
            <a:r>
              <a:rPr lang="en-US" sz="1600" dirty="0">
                <a:latin typeface="Inter 18pt" panose="02000503000000020004" pitchFamily="2" charset="0"/>
                <a:ea typeface="Inter 18pt" panose="02000503000000020004" pitchFamily="2" charset="0"/>
              </a:rPr>
              <a:t> za 2D </a:t>
            </a:r>
            <a:r>
              <a:rPr lang="en-US" sz="1600" dirty="0" err="1">
                <a:latin typeface="Inter 18pt" panose="02000503000000020004" pitchFamily="2" charset="0"/>
                <a:ea typeface="Inter 18pt" panose="02000503000000020004" pitchFamily="2" charset="0"/>
              </a:rPr>
              <a:t>animacije</a:t>
            </a:r>
            <a:r>
              <a:rPr lang="en-US" sz="1600" dirty="0">
                <a:latin typeface="Inter 18pt" panose="02000503000000020004" pitchFamily="2" charset="0"/>
                <a:ea typeface="Inter 18pt" panose="02000503000000020004" pitchFamily="2" charset="0"/>
              </a:rPr>
              <a:t>.</a:t>
            </a:r>
          </a:p>
        </p:txBody>
      </p:sp>
      <p:sp>
        <p:nvSpPr>
          <p:cNvPr id="4" name="Text Placeholder 3">
            <a:extLst>
              <a:ext uri="{FF2B5EF4-FFF2-40B4-BE49-F238E27FC236}">
                <a16:creationId xmlns:a16="http://schemas.microsoft.com/office/drawing/2014/main" id="{7101BA11-4091-1FA5-BD02-7B40A9269B41}"/>
              </a:ext>
            </a:extLst>
          </p:cNvPr>
          <p:cNvSpPr>
            <a:spLocks noGrp="1"/>
          </p:cNvSpPr>
          <p:nvPr>
            <p:ph type="body" sz="half" idx="2"/>
          </p:nvPr>
        </p:nvSpPr>
        <p:spPr/>
        <p:txBody>
          <a:bodyPr/>
          <a:lstStyle/>
          <a:p>
            <a:endParaRPr lang="en-US" dirty="0"/>
          </a:p>
        </p:txBody>
      </p:sp>
      <p:pic>
        <p:nvPicPr>
          <p:cNvPr id="8" name="Picture 7">
            <a:extLst>
              <a:ext uri="{FF2B5EF4-FFF2-40B4-BE49-F238E27FC236}">
                <a16:creationId xmlns:a16="http://schemas.microsoft.com/office/drawing/2014/main" id="{0CFD864A-9EE6-3730-F570-CD9B2DAC9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54" y="3031065"/>
            <a:ext cx="3965167" cy="2321596"/>
          </a:xfrm>
          <a:prstGeom prst="rect">
            <a:avLst/>
          </a:prstGeom>
        </p:spPr>
      </p:pic>
      <p:sp>
        <p:nvSpPr>
          <p:cNvPr id="9" name="TextBox 8">
            <a:extLst>
              <a:ext uri="{FF2B5EF4-FFF2-40B4-BE49-F238E27FC236}">
                <a16:creationId xmlns:a16="http://schemas.microsoft.com/office/drawing/2014/main" id="{473AA595-CA8A-34D8-0EF2-C1B2B953E613}"/>
              </a:ext>
            </a:extLst>
          </p:cNvPr>
          <p:cNvSpPr txBox="1"/>
          <p:nvPr/>
        </p:nvSpPr>
        <p:spPr>
          <a:xfrm>
            <a:off x="1061271" y="5485092"/>
            <a:ext cx="2904240"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a:t>
            </a:r>
            <a:r>
              <a:rPr lang="en-US" sz="1200" i="1" dirty="0">
                <a:latin typeface="Inter 18pt" panose="02000503000000020004" pitchFamily="2" charset="0"/>
                <a:ea typeface="Inter 18pt" panose="02000503000000020004" pitchFamily="2" charset="0"/>
              </a:rPr>
              <a:t>8</a:t>
            </a:r>
            <a:r>
              <a:rPr lang="sr-Latn-RS" sz="1200" i="1" dirty="0">
                <a:latin typeface="Inter 18pt" panose="02000503000000020004" pitchFamily="2" charset="0"/>
                <a:ea typeface="Inter 18pt" panose="02000503000000020004" pitchFamily="2" charset="0"/>
              </a:rPr>
              <a:t>. Primer </a:t>
            </a:r>
            <a:r>
              <a:rPr lang="en-US" sz="1200" i="1" dirty="0" err="1">
                <a:latin typeface="Inter 18pt" panose="02000503000000020004" pitchFamily="2" charset="0"/>
                <a:ea typeface="Inter 18pt" panose="02000503000000020004" pitchFamily="2" charset="0"/>
              </a:rPr>
              <a:t>prikaza</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animacije</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28146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F908D1-32B9-9D94-4DA3-744E3058DA64}"/>
              </a:ext>
            </a:extLst>
          </p:cNvPr>
          <p:cNvSpPr>
            <a:spLocks noGrp="1"/>
          </p:cNvSpPr>
          <p:nvPr>
            <p:ph type="title"/>
          </p:nvPr>
        </p:nvSpPr>
        <p:spPr/>
        <p:txBody>
          <a:bodyPr/>
          <a:lstStyle/>
          <a:p>
            <a:r>
              <a:rPr lang="en-US" dirty="0">
                <a:latin typeface="Oswald" panose="00000500000000000000" pitchFamily="2" charset="0"/>
              </a:rPr>
              <a:t>5</a:t>
            </a:r>
            <a:r>
              <a:rPr lang="sr-Latn-RS" sz="4400" dirty="0">
                <a:latin typeface="Oswald" panose="00000500000000000000" pitchFamily="2" charset="0"/>
              </a:rPr>
              <a:t>. </a:t>
            </a:r>
            <a:r>
              <a:rPr lang="en-US" sz="4400" dirty="0" err="1">
                <a:latin typeface="Oswald" panose="00000500000000000000" pitchFamily="2" charset="0"/>
              </a:rPr>
              <a:t>Formati</a:t>
            </a:r>
            <a:r>
              <a:rPr lang="en-US" sz="4400" dirty="0">
                <a:latin typeface="Oswald" panose="00000500000000000000" pitchFamily="2" charset="0"/>
              </a:rPr>
              <a:t> </a:t>
            </a:r>
            <a:r>
              <a:rPr lang="en-US" sz="4400" dirty="0" err="1">
                <a:latin typeface="Oswald" panose="00000500000000000000" pitchFamily="2" charset="0"/>
              </a:rPr>
              <a:t>vektorskih</a:t>
            </a:r>
            <a:r>
              <a:rPr lang="en-US" sz="4400" dirty="0">
                <a:latin typeface="Oswald" panose="00000500000000000000" pitchFamily="2" charset="0"/>
              </a:rPr>
              <a:t> </a:t>
            </a:r>
            <a:r>
              <a:rPr lang="en-US" sz="4400" dirty="0" err="1">
                <a:latin typeface="Oswald" panose="00000500000000000000" pitchFamily="2" charset="0"/>
              </a:rPr>
              <a:t>slika</a:t>
            </a:r>
            <a:endParaRPr lang="en-US" dirty="0"/>
          </a:p>
        </p:txBody>
      </p:sp>
      <p:sp>
        <p:nvSpPr>
          <p:cNvPr id="6" name="Content Placeholder 5">
            <a:extLst>
              <a:ext uri="{FF2B5EF4-FFF2-40B4-BE49-F238E27FC236}">
                <a16:creationId xmlns:a16="http://schemas.microsoft.com/office/drawing/2014/main" id="{BBACC503-7558-FCD6-D41E-E6B70FA40460}"/>
              </a:ext>
            </a:extLst>
          </p:cNvPr>
          <p:cNvSpPr>
            <a:spLocks noGrp="1"/>
          </p:cNvSpPr>
          <p:nvPr>
            <p:ph idx="1"/>
          </p:nvPr>
        </p:nvSpPr>
        <p:spPr/>
        <p:txBody>
          <a:bodyPr>
            <a:normAutofit/>
          </a:bodyPr>
          <a:lstStyle/>
          <a:p>
            <a:pPr marL="0" indent="0">
              <a:buNone/>
            </a:pPr>
            <a:r>
              <a:rPr lang="en-US" sz="3000" b="1" dirty="0" err="1">
                <a:solidFill>
                  <a:schemeClr val="tx2"/>
                </a:solidFill>
                <a:latin typeface="Inter 18pt" panose="02000503000000020004" pitchFamily="2" charset="0"/>
                <a:ea typeface="Inter 18pt" panose="02000503000000020004" pitchFamily="2" charset="0"/>
              </a:rPr>
              <a:t>V</a:t>
            </a:r>
            <a:r>
              <a:rPr lang="en-US" sz="1600" dirty="0" err="1">
                <a:latin typeface="Inter 18pt" panose="02000503000000020004" pitchFamily="2" charset="0"/>
                <a:ea typeface="Inter 18pt" panose="02000503000000020004" pitchFamily="2" charset="0"/>
              </a:rPr>
              <a:t>ektorske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 se </a:t>
            </a:r>
            <a:r>
              <a:rPr lang="en-US" sz="1600" dirty="0" err="1">
                <a:latin typeface="Inter 18pt" panose="02000503000000020004" pitchFamily="2" charset="0"/>
                <a:ea typeface="Inter 18pt" panose="02000503000000020004" pitchFamily="2" charset="0"/>
              </a:rPr>
              <a:t>čuvaju</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različitim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formatima</a:t>
            </a:r>
            <a:r>
              <a:rPr lang="en-US" sz="1600" dirty="0">
                <a:latin typeface="Inter 18pt" panose="02000503000000020004" pitchFamily="2" charset="0"/>
                <a:ea typeface="Inter 18pt" panose="02000503000000020004" pitchFamily="2" charset="0"/>
              </a:rPr>
              <a:t>, od </a:t>
            </a:r>
            <a:r>
              <a:rPr lang="en-US" sz="1600" dirty="0" err="1">
                <a:latin typeface="Inter 18pt" panose="02000503000000020004" pitchFamily="2" charset="0"/>
                <a:ea typeface="Inter 18pt" panose="02000503000000020004" pitchFamily="2" charset="0"/>
              </a:rPr>
              <a:t>kojih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svaki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specifične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karakteristike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primene</a:t>
            </a:r>
            <a:r>
              <a:rPr lang="en-US" sz="1600" dirty="0">
                <a:latin typeface="Inter 18pt" panose="02000503000000020004" pitchFamily="2" charset="0"/>
                <a:ea typeface="Inter 18pt" panose="02000503000000020004" pitchFamily="2" charset="0"/>
              </a:rPr>
              <a:t>. Ovi </a:t>
            </a:r>
            <a:r>
              <a:rPr lang="en-US" sz="1600" dirty="0" err="1">
                <a:latin typeface="Inter 18pt" panose="02000503000000020004" pitchFamily="2" charset="0"/>
                <a:ea typeface="Inter 18pt" panose="02000503000000020004" pitchFamily="2" charset="0"/>
              </a:rPr>
              <a:t>formati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omogućavaju</a:t>
            </a:r>
            <a:r>
              <a:rPr lang="en-US" sz="1600" dirty="0">
                <a:latin typeface="Inter 18pt" panose="02000503000000020004" pitchFamily="2" charset="0"/>
                <a:ea typeface="Inter 18pt" panose="02000503000000020004" pitchFamily="2" charset="0"/>
              </a:rPr>
              <a:t> rad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vektorskim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grafikama</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različitim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softverskim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alatima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njihovu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razmenu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između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korisnika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aplikacija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njihovu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primenu</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digitalnim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štampanim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medijima</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nastavku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detaljno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opisani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najpoznatiji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formati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vektorskih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slika</a:t>
            </a:r>
            <a:r>
              <a:rPr lang="en-US" sz="1600" dirty="0">
                <a:latin typeface="Inter 18pt" panose="02000503000000020004" pitchFamily="2" charset="0"/>
                <a:ea typeface="Inter 18pt" panose="02000503000000020004" pitchFamily="2" charset="0"/>
              </a:rPr>
              <a:t>.</a:t>
            </a:r>
          </a:p>
        </p:txBody>
      </p:sp>
    </p:spTree>
    <p:extLst>
      <p:ext uri="{BB962C8B-B14F-4D97-AF65-F5344CB8AC3E}">
        <p14:creationId xmlns:p14="http://schemas.microsoft.com/office/powerpoint/2010/main" val="415479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EC14-DA21-3CBA-CA21-EE2C4742EEE5}"/>
              </a:ext>
            </a:extLst>
          </p:cNvPr>
          <p:cNvSpPr>
            <a:spLocks noGrp="1"/>
          </p:cNvSpPr>
          <p:nvPr>
            <p:ph type="title"/>
          </p:nvPr>
        </p:nvSpPr>
        <p:spPr/>
        <p:txBody>
          <a:bodyPr>
            <a:normAutofit/>
          </a:bodyPr>
          <a:lstStyle/>
          <a:p>
            <a:r>
              <a:rPr lang="en-US" sz="2400" dirty="0">
                <a:latin typeface="Oswald" panose="00000500000000000000" pitchFamily="2" charset="0"/>
              </a:rPr>
              <a:t>5.1</a:t>
            </a:r>
            <a:r>
              <a:rPr lang="pl-PL" sz="2400" dirty="0">
                <a:latin typeface="Oswald" panose="00000500000000000000" pitchFamily="2" charset="0"/>
              </a:rPr>
              <a:t>. </a:t>
            </a:r>
            <a:r>
              <a:rPr lang="en-US" sz="2400" dirty="0">
                <a:latin typeface="Oswald" panose="00000500000000000000" pitchFamily="2" charset="0"/>
              </a:rPr>
              <a:t>SVG (Scalable Vector Graphics)</a:t>
            </a:r>
            <a:endParaRPr lang="en-US" sz="2400" dirty="0"/>
          </a:p>
        </p:txBody>
      </p:sp>
      <p:sp>
        <p:nvSpPr>
          <p:cNvPr id="3" name="Content Placeholder 2">
            <a:extLst>
              <a:ext uri="{FF2B5EF4-FFF2-40B4-BE49-F238E27FC236}">
                <a16:creationId xmlns:a16="http://schemas.microsoft.com/office/drawing/2014/main" id="{F1611595-2D12-E212-B957-D0465918EB5B}"/>
              </a:ext>
            </a:extLst>
          </p:cNvPr>
          <p:cNvSpPr>
            <a:spLocks noGrp="1"/>
          </p:cNvSpPr>
          <p:nvPr>
            <p:ph idx="1"/>
          </p:nvPr>
        </p:nvSpPr>
        <p:spPr/>
        <p:txBody>
          <a:bodyPr>
            <a:normAutofit/>
          </a:bodyPr>
          <a:lstStyle/>
          <a:p>
            <a:pPr marL="0" indent="0">
              <a:buNone/>
            </a:pPr>
            <a:r>
              <a:rPr lang="en-US" sz="1600" dirty="0">
                <a:latin typeface="Inter 18pt" panose="02000503000000020004" pitchFamily="2" charset="0"/>
                <a:ea typeface="Inter 18pt" panose="02000503000000020004" pitchFamily="2" charset="0"/>
              </a:rPr>
              <a:t>SVG je XML-</a:t>
            </a:r>
            <a:r>
              <a:rPr lang="en-US" sz="1600" dirty="0" err="1">
                <a:latin typeface="Inter 18pt" panose="02000503000000020004" pitchFamily="2" charset="0"/>
                <a:ea typeface="Inter 18pt" panose="02000503000000020004" pitchFamily="2" charset="0"/>
              </a:rPr>
              <a:t>bazirani</a:t>
            </a:r>
            <a:r>
              <a:rPr lang="en-US" sz="1600" dirty="0">
                <a:latin typeface="Inter 18pt" panose="02000503000000020004" pitchFamily="2" charset="0"/>
                <a:ea typeface="Inter 18pt" panose="02000503000000020004" pitchFamily="2" charset="0"/>
              </a:rPr>
              <a:t> format koji se </a:t>
            </a:r>
            <a:r>
              <a:rPr lang="en-US" sz="1600" dirty="0" err="1">
                <a:latin typeface="Inter 18pt" panose="02000503000000020004" pitchFamily="2" charset="0"/>
                <a:ea typeface="Inter 18pt" panose="02000503000000020004" pitchFamily="2" charset="0"/>
              </a:rPr>
              <a:t>koristi</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opisivanje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dvo-dimenzionalnih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vektorskih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grafika</a:t>
            </a:r>
            <a:r>
              <a:rPr lang="en-US" sz="1600" dirty="0">
                <a:latin typeface="Inter 18pt" panose="02000503000000020004" pitchFamily="2" charset="0"/>
                <a:ea typeface="Inter 18pt" panose="02000503000000020004" pitchFamily="2" charset="0"/>
              </a:rPr>
              <a:t>. Ovo je </a:t>
            </a:r>
            <a:r>
              <a:rPr lang="en-US" sz="1600" dirty="0" err="1">
                <a:latin typeface="Inter 18pt" panose="02000503000000020004" pitchFamily="2" charset="0"/>
                <a:ea typeface="Inter 18pt" panose="02000503000000020004" pitchFamily="2" charset="0"/>
              </a:rPr>
              <a:t>standardizovani</a:t>
            </a:r>
            <a:r>
              <a:rPr lang="en-US" sz="1600" dirty="0">
                <a:latin typeface="Inter 18pt" panose="02000503000000020004" pitchFamily="2" charset="0"/>
                <a:ea typeface="Inter 18pt" panose="02000503000000020004" pitchFamily="2" charset="0"/>
              </a:rPr>
              <a:t> format koji </a:t>
            </a:r>
            <a:r>
              <a:rPr lang="en-US" sz="1600" dirty="0" err="1">
                <a:latin typeface="Inter 18pt" panose="02000503000000020004" pitchFamily="2" charset="0"/>
                <a:ea typeface="Inter 18pt" panose="02000503000000020004" pitchFamily="2" charset="0"/>
              </a:rPr>
              <a:t>podržavaju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gotovo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svi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moderni</a:t>
            </a:r>
            <a:r>
              <a:rPr lang="en-US" sz="1600" dirty="0">
                <a:latin typeface="Inter 18pt" panose="02000503000000020004" pitchFamily="2" charset="0"/>
                <a:ea typeface="Inter 18pt" panose="02000503000000020004" pitchFamily="2" charset="0"/>
              </a:rPr>
              <a:t> web </a:t>
            </a:r>
            <a:r>
              <a:rPr lang="en-US" sz="1600" dirty="0" err="1">
                <a:latin typeface="Inter 18pt" panose="02000503000000020004" pitchFamily="2" charset="0"/>
                <a:ea typeface="Inter 18pt" panose="02000503000000020004" pitchFamily="2" charset="0"/>
              </a:rPr>
              <a:t>pregledači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što</a:t>
            </a:r>
            <a:r>
              <a:rPr lang="en-US" sz="1600" dirty="0">
                <a:latin typeface="Inter 18pt" panose="02000503000000020004" pitchFamily="2" charset="0"/>
                <a:ea typeface="Inter 18pt" panose="02000503000000020004" pitchFamily="2" charset="0"/>
              </a:rPr>
              <a:t> ga </a:t>
            </a:r>
            <a:r>
              <a:rPr lang="en-US" sz="1600" dirty="0" err="1">
                <a:latin typeface="Inter 18pt" panose="02000503000000020004" pitchFamily="2" charset="0"/>
                <a:ea typeface="Inter 18pt" panose="02000503000000020004" pitchFamily="2" charset="0"/>
              </a:rPr>
              <a:t>čini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idealnim</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upotrebu</a:t>
            </a:r>
            <a:r>
              <a:rPr lang="en-US" sz="1600" dirty="0">
                <a:latin typeface="Inter 18pt" panose="02000503000000020004" pitchFamily="2" charset="0"/>
                <a:ea typeface="Inter 18pt" panose="02000503000000020004" pitchFamily="2" charset="0"/>
              </a:rPr>
              <a:t> u web </a:t>
            </a:r>
            <a:r>
              <a:rPr lang="en-US" sz="1600" dirty="0" err="1">
                <a:latin typeface="Inter 18pt" panose="02000503000000020004" pitchFamily="2" charset="0"/>
                <a:ea typeface="Inter 18pt" panose="02000503000000020004" pitchFamily="2" charset="0"/>
              </a:rPr>
              <a:t>dizajnu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interaktivnim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aplikacijama</a:t>
            </a:r>
            <a:r>
              <a:rPr lang="en-US" sz="1600" dirty="0">
                <a:latin typeface="Inter 18pt" panose="02000503000000020004" pitchFamily="2" charset="0"/>
                <a:ea typeface="Inter 18pt" panose="02000503000000020004" pitchFamily="2" charset="0"/>
              </a:rPr>
              <a:t>.</a:t>
            </a:r>
          </a:p>
          <a:p>
            <a:pPr marL="0" indent="0">
              <a:buNone/>
            </a:pPr>
            <a:endParaRPr lang="en-US" sz="1600" dirty="0">
              <a:latin typeface="Inter 18pt" panose="02000503000000020004" pitchFamily="2" charset="0"/>
              <a:ea typeface="Inter 18pt" panose="02000503000000020004" pitchFamily="2" charset="0"/>
            </a:endParaRPr>
          </a:p>
          <a:p>
            <a:pPr marL="0" indent="0">
              <a:buNone/>
            </a:pPr>
            <a:r>
              <a:rPr lang="en-US" sz="1400" b="1" dirty="0" err="1">
                <a:latin typeface="Inter 18pt" panose="02000503000000020004" pitchFamily="2" charset="0"/>
                <a:ea typeface="Inter 18pt" panose="02000503000000020004" pitchFamily="2" charset="0"/>
              </a:rPr>
              <a:t>Ključne</a:t>
            </a:r>
            <a:r>
              <a:rPr lang="en-US" sz="1400" b="1" dirty="0">
                <a:latin typeface="Inter 18pt" panose="02000503000000020004" pitchFamily="2" charset="0"/>
                <a:ea typeface="Inter 18pt" panose="02000503000000020004" pitchFamily="2" charset="0"/>
              </a:rPr>
              <a:t> </a:t>
            </a:r>
            <a:r>
              <a:rPr lang="en-US" sz="1400" b="1" dirty="0" err="1">
                <a:latin typeface="Inter 18pt" panose="02000503000000020004" pitchFamily="2" charset="0"/>
                <a:ea typeface="Inter 18pt" panose="02000503000000020004" pitchFamily="2" charset="0"/>
              </a:rPr>
              <a:t>karakteristike</a:t>
            </a:r>
            <a:r>
              <a:rPr lang="en-US" sz="1400" b="1" dirty="0">
                <a:latin typeface="Inter 18pt" panose="02000503000000020004" pitchFamily="2" charset="0"/>
                <a:ea typeface="Inter 18pt" panose="02000503000000020004" pitchFamily="2" charset="0"/>
              </a:rPr>
              <a:t>:</a:t>
            </a:r>
            <a:endParaRPr lang="en-US" sz="14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400" dirty="0" err="1">
                <a:latin typeface="Inter 18pt" panose="02000503000000020004" pitchFamily="2" charset="0"/>
                <a:ea typeface="Inter 18pt" panose="02000503000000020004" pitchFamily="2" charset="0"/>
              </a:rPr>
              <a:t>Rezolucija</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nezavisna</a:t>
            </a:r>
            <a:r>
              <a:rPr lang="en-US" sz="1400" dirty="0">
                <a:latin typeface="Inter 18pt" panose="02000503000000020004" pitchFamily="2" charset="0"/>
                <a:ea typeface="Inter 18pt" panose="02000503000000020004" pitchFamily="2" charset="0"/>
              </a:rPr>
              <a:t> od </a:t>
            </a:r>
            <a:r>
              <a:rPr lang="en-US" sz="1400" dirty="0" err="1">
                <a:latin typeface="Inter 18pt" panose="02000503000000020004" pitchFamily="2" charset="0"/>
                <a:ea typeface="Inter 18pt" panose="02000503000000020004" pitchFamily="2" charset="0"/>
              </a:rPr>
              <a:t>veličine</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što</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omogućava</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skaliranje</a:t>
            </a:r>
            <a:r>
              <a:rPr lang="en-US" sz="1400" dirty="0">
                <a:latin typeface="Inter 18pt" panose="02000503000000020004" pitchFamily="2" charset="0"/>
                <a:ea typeface="Inter 18pt" panose="02000503000000020004" pitchFamily="2" charset="0"/>
              </a:rPr>
              <a:t> bez </a:t>
            </a:r>
            <a:r>
              <a:rPr lang="en-US" sz="1400" dirty="0" err="1">
                <a:latin typeface="Inter 18pt" panose="02000503000000020004" pitchFamily="2" charset="0"/>
                <a:ea typeface="Inter 18pt" panose="02000503000000020004" pitchFamily="2" charset="0"/>
              </a:rPr>
              <a:t>gubitka</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kvaliteta</a:t>
            </a:r>
            <a:r>
              <a:rPr lang="en-US" sz="1400" dirty="0">
                <a:latin typeface="Inter 18pt" panose="02000503000000020004" pitchFamily="2" charset="0"/>
                <a:ea typeface="Inter 18pt" panose="02000503000000020004" pitchFamily="2" charset="0"/>
              </a:rPr>
              <a:t>.</a:t>
            </a:r>
          </a:p>
          <a:p>
            <a:pPr>
              <a:buFont typeface="Wingdings" panose="05000000000000000000" pitchFamily="2" charset="2"/>
              <a:buChar char="Ø"/>
            </a:pPr>
            <a:r>
              <a:rPr lang="en-US" sz="1400" dirty="0" err="1">
                <a:latin typeface="Inter 18pt" panose="02000503000000020004" pitchFamily="2" charset="0"/>
                <a:ea typeface="Inter 18pt" panose="02000503000000020004" pitchFamily="2" charset="0"/>
              </a:rPr>
              <a:t>Lako</a:t>
            </a:r>
            <a:r>
              <a:rPr lang="en-US" sz="1400" dirty="0">
                <a:latin typeface="Inter 18pt" panose="02000503000000020004" pitchFamily="2" charset="0"/>
                <a:ea typeface="Inter 18pt" panose="02000503000000020004" pitchFamily="2" charset="0"/>
              </a:rPr>
              <a:t> se </a:t>
            </a:r>
            <a:r>
              <a:rPr lang="en-US" sz="1400" dirty="0" err="1">
                <a:latin typeface="Inter 18pt" panose="02000503000000020004" pitchFamily="2" charset="0"/>
                <a:ea typeface="Inter 18pt" panose="02000503000000020004" pitchFamily="2" charset="0"/>
              </a:rPr>
              <a:t>integriše</a:t>
            </a:r>
            <a:r>
              <a:rPr lang="en-US" sz="1400" dirty="0">
                <a:latin typeface="Inter 18pt" panose="02000503000000020004" pitchFamily="2" charset="0"/>
                <a:ea typeface="Inter 18pt" panose="02000503000000020004" pitchFamily="2" charset="0"/>
              </a:rPr>
              <a:t> u HTML </a:t>
            </a:r>
            <a:r>
              <a:rPr lang="en-US" sz="1400" dirty="0" err="1">
                <a:latin typeface="Inter 18pt" panose="02000503000000020004" pitchFamily="2" charset="0"/>
                <a:ea typeface="Inter 18pt" panose="02000503000000020004" pitchFamily="2" charset="0"/>
              </a:rPr>
              <a:t>i</a:t>
            </a:r>
            <a:r>
              <a:rPr lang="en-US" sz="1400" dirty="0">
                <a:latin typeface="Inter 18pt" panose="02000503000000020004" pitchFamily="2" charset="0"/>
                <a:ea typeface="Inter 18pt" panose="02000503000000020004" pitchFamily="2" charset="0"/>
              </a:rPr>
              <a:t> CSS, </a:t>
            </a:r>
            <a:r>
              <a:rPr lang="en-US" sz="1400" dirty="0" err="1">
                <a:latin typeface="Inter 18pt" panose="02000503000000020004" pitchFamily="2" charset="0"/>
                <a:ea typeface="Inter 18pt" panose="02000503000000020004" pitchFamily="2" charset="0"/>
              </a:rPr>
              <a:t>omogućavajući</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animacije</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i</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stilizaciju</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direktno</a:t>
            </a:r>
            <a:r>
              <a:rPr lang="en-US" sz="1400" dirty="0">
                <a:latin typeface="Inter 18pt" panose="02000503000000020004" pitchFamily="2" charset="0"/>
                <a:ea typeface="Inter 18pt" panose="02000503000000020004" pitchFamily="2" charset="0"/>
              </a:rPr>
              <a:t> u </a:t>
            </a:r>
            <a:r>
              <a:rPr lang="en-US" sz="1400" dirty="0" err="1">
                <a:latin typeface="Inter 18pt" panose="02000503000000020004" pitchFamily="2" charset="0"/>
                <a:ea typeface="Inter 18pt" panose="02000503000000020004" pitchFamily="2" charset="0"/>
              </a:rPr>
              <a:t>kodu</a:t>
            </a:r>
            <a:r>
              <a:rPr lang="en-US" sz="1400" dirty="0">
                <a:latin typeface="Inter 18pt" panose="02000503000000020004" pitchFamily="2" charset="0"/>
                <a:ea typeface="Inter 18pt" panose="02000503000000020004" pitchFamily="2" charset="0"/>
              </a:rPr>
              <a:t>.</a:t>
            </a:r>
          </a:p>
          <a:p>
            <a:pPr>
              <a:buFont typeface="Wingdings" panose="05000000000000000000" pitchFamily="2" charset="2"/>
              <a:buChar char="Ø"/>
            </a:pPr>
            <a:r>
              <a:rPr lang="en-US" sz="1400" dirty="0">
                <a:latin typeface="Inter 18pt" panose="02000503000000020004" pitchFamily="2" charset="0"/>
                <a:ea typeface="Inter 18pt" panose="02000503000000020004" pitchFamily="2" charset="0"/>
              </a:rPr>
              <a:t>Open-source standard, </a:t>
            </a:r>
            <a:r>
              <a:rPr lang="en-US" sz="1400" dirty="0" err="1">
                <a:latin typeface="Inter 18pt" panose="02000503000000020004" pitchFamily="2" charset="0"/>
                <a:ea typeface="Inter 18pt" panose="02000503000000020004" pitchFamily="2" charset="0"/>
              </a:rPr>
              <a:t>što</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znači</a:t>
            </a:r>
            <a:r>
              <a:rPr lang="en-US" sz="1400" dirty="0">
                <a:latin typeface="Inter 18pt" panose="02000503000000020004" pitchFamily="2" charset="0"/>
                <a:ea typeface="Inter 18pt" panose="02000503000000020004" pitchFamily="2" charset="0"/>
              </a:rPr>
              <a:t> da je </a:t>
            </a:r>
            <a:r>
              <a:rPr lang="en-US" sz="1400" dirty="0" err="1">
                <a:latin typeface="Inter 18pt" panose="02000503000000020004" pitchFamily="2" charset="0"/>
                <a:ea typeface="Inter 18pt" panose="02000503000000020004" pitchFamily="2" charset="0"/>
              </a:rPr>
              <a:t>besplatan</a:t>
            </a:r>
            <a:r>
              <a:rPr lang="en-US" sz="1400" dirty="0">
                <a:latin typeface="Inter 18pt" panose="02000503000000020004" pitchFamily="2" charset="0"/>
                <a:ea typeface="Inter 18pt" panose="02000503000000020004" pitchFamily="2" charset="0"/>
              </a:rPr>
              <a:t> za </a:t>
            </a:r>
            <a:r>
              <a:rPr lang="en-US" sz="1400" dirty="0" err="1">
                <a:latin typeface="Inter 18pt" panose="02000503000000020004" pitchFamily="2" charset="0"/>
                <a:ea typeface="Inter 18pt" panose="02000503000000020004" pitchFamily="2" charset="0"/>
              </a:rPr>
              <a:t>korišćenje</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i</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široko</a:t>
            </a:r>
            <a:r>
              <a:rPr lang="en-US" sz="1400" dirty="0">
                <a:latin typeface="Inter 18pt" panose="02000503000000020004" pitchFamily="2" charset="0"/>
                <a:ea typeface="Inter 18pt" panose="02000503000000020004" pitchFamily="2" charset="0"/>
              </a:rPr>
              <a:t> </a:t>
            </a:r>
            <a:r>
              <a:rPr lang="en-US" sz="1400" dirty="0" err="1">
                <a:latin typeface="Inter 18pt" panose="02000503000000020004" pitchFamily="2" charset="0"/>
                <a:ea typeface="Inter 18pt" panose="02000503000000020004" pitchFamily="2" charset="0"/>
              </a:rPr>
              <a:t>podržan</a:t>
            </a:r>
            <a:r>
              <a:rPr lang="en-US" sz="1400" dirty="0">
                <a:latin typeface="Inter 18pt" panose="02000503000000020004" pitchFamily="2" charset="0"/>
                <a:ea typeface="Inter 18pt" panose="02000503000000020004" pitchFamily="2" charset="0"/>
              </a:rPr>
              <a:t>.</a:t>
            </a:r>
          </a:p>
          <a:p>
            <a:pPr marL="0" indent="0">
              <a:buNone/>
            </a:pPr>
            <a:endParaRPr lang="en-US" sz="1600"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1182978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8B4BF7F-9043-7839-310D-29BFB23188C9}"/>
              </a:ext>
            </a:extLst>
          </p:cNvPr>
          <p:cNvSpPr txBox="1">
            <a:spLocks/>
          </p:cNvSpPr>
          <p:nvPr/>
        </p:nvSpPr>
        <p:spPr>
          <a:xfrm>
            <a:off x="1164772" y="1409267"/>
            <a:ext cx="9957318" cy="443169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sz="1600" b="1" dirty="0" err="1">
                <a:latin typeface="Inter 18pt" panose="02000503000000020004" pitchFamily="2" charset="0"/>
                <a:ea typeface="Inter 18pt" panose="02000503000000020004" pitchFamily="2" charset="0"/>
              </a:rPr>
              <a:t>Upotreba</a:t>
            </a:r>
            <a:r>
              <a:rPr lang="en-US" sz="1600" b="1"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Najčešće</a:t>
            </a:r>
            <a:r>
              <a:rPr lang="en-US" sz="1600" dirty="0">
                <a:latin typeface="Inter 18pt" panose="02000503000000020004" pitchFamily="2" charset="0"/>
                <a:ea typeface="Inter 18pt" panose="02000503000000020004" pitchFamily="2" charset="0"/>
              </a:rPr>
              <a:t> se </a:t>
            </a:r>
            <a:r>
              <a:rPr lang="en-US" sz="1600" dirty="0" err="1">
                <a:latin typeface="Inter 18pt" panose="02000503000000020004" pitchFamily="2" charset="0"/>
                <a:ea typeface="Inter 18pt" panose="02000503000000020004" pitchFamily="2" charset="0"/>
              </a:rPr>
              <a:t>koristi</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ikone</a:t>
            </a:r>
            <a:r>
              <a:rPr lang="en-US" sz="1600" dirty="0">
                <a:latin typeface="Inter 18pt" panose="02000503000000020004" pitchFamily="2" charset="0"/>
                <a:ea typeface="Inter 18pt" panose="02000503000000020004" pitchFamily="2" charset="0"/>
              </a:rPr>
              <a:t>, logo </a:t>
            </a:r>
            <a:r>
              <a:rPr lang="en-US" sz="1600" dirty="0" err="1">
                <a:latin typeface="Inter 18pt" panose="02000503000000020004" pitchFamily="2" charset="0"/>
                <a:ea typeface="Inter 18pt" panose="02000503000000020004" pitchFamily="2" charset="0"/>
              </a:rPr>
              <a:t>dizajn</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webu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animacije</a:t>
            </a:r>
            <a:r>
              <a:rPr lang="en-US" sz="1600" dirty="0">
                <a:latin typeface="Inter 18pt" panose="02000503000000020004" pitchFamily="2" charset="0"/>
                <a:ea typeface="Inter 18pt" panose="02000503000000020004" pitchFamily="2" charset="0"/>
              </a:rPr>
              <a:t>.</a:t>
            </a:r>
          </a:p>
          <a:p>
            <a:pPr marL="0" indent="0">
              <a:buFont typeface="Arial"/>
              <a:buNone/>
            </a:pPr>
            <a:endParaRPr lang="en-US" sz="1600" dirty="0">
              <a:latin typeface="Inter 18pt" panose="02000503000000020004" pitchFamily="2" charset="0"/>
              <a:ea typeface="Inter 18pt" panose="02000503000000020004" pitchFamily="2" charset="0"/>
            </a:endParaRPr>
          </a:p>
          <a:p>
            <a:pPr marL="0" indent="0">
              <a:buFont typeface="Arial"/>
              <a:buNone/>
            </a:pPr>
            <a:r>
              <a:rPr lang="en-US" sz="1600" b="1" dirty="0" err="1">
                <a:latin typeface="Inter 18pt" panose="02000503000000020004" pitchFamily="2" charset="0"/>
                <a:ea typeface="Inter 18pt" panose="02000503000000020004" pitchFamily="2" charset="0"/>
              </a:rPr>
              <a:t>Prednosti</a:t>
            </a:r>
            <a:r>
              <a:rPr lang="en-US" sz="1600" b="1" dirty="0">
                <a:latin typeface="Inter 18pt" panose="02000503000000020004" pitchFamily="2" charset="0"/>
                <a:ea typeface="Inter 18pt" panose="02000503000000020004" pitchFamily="2" charset="0"/>
              </a:rPr>
              <a:t>:</a:t>
            </a:r>
            <a:endParaRPr lang="en-US" sz="1600" dirty="0">
              <a:latin typeface="Inter 18pt" panose="02000503000000020004" pitchFamily="2" charset="0"/>
              <a:ea typeface="Inter 18pt" panose="02000503000000020004" pitchFamily="2" charset="0"/>
            </a:endParaRPr>
          </a:p>
          <a:p>
            <a:pPr lvl="1">
              <a:buFont typeface="Wingdings" panose="05000000000000000000" pitchFamily="2" charset="2"/>
              <a:buChar char="Ø"/>
            </a:pPr>
            <a:r>
              <a:rPr lang="en-US" sz="1600" dirty="0">
                <a:latin typeface="Inter 18pt" panose="02000503000000020004" pitchFamily="2" charset="0"/>
                <a:ea typeface="Inter 18pt" panose="02000503000000020004" pitchFamily="2" charset="0"/>
              </a:rPr>
              <a:t>Lagan format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malom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veličinom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fajla</a:t>
            </a:r>
            <a:r>
              <a:rPr lang="en-US" sz="1600" dirty="0">
                <a:latin typeface="Inter 18pt" panose="02000503000000020004" pitchFamily="2" charset="0"/>
                <a:ea typeface="Inter 18pt" panose="02000503000000020004" pitchFamily="2" charset="0"/>
              </a:rPr>
              <a:t>.</a:t>
            </a:r>
          </a:p>
          <a:p>
            <a:pPr lvl="1">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Omogućava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jednostavne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izmene</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tekstualnom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editoru</a:t>
            </a:r>
            <a:r>
              <a:rPr lang="en-US" sz="1600" dirty="0">
                <a:latin typeface="Inter 18pt" panose="02000503000000020004" pitchFamily="2" charset="0"/>
                <a:ea typeface="Inter 18pt" panose="02000503000000020004" pitchFamily="2" charset="0"/>
              </a:rPr>
              <a:t>.</a:t>
            </a:r>
          </a:p>
          <a:p>
            <a:pPr lvl="1">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Direktno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podržan</a:t>
            </a:r>
            <a:r>
              <a:rPr lang="en-US" sz="1600" dirty="0">
                <a:latin typeface="Inter 18pt" panose="02000503000000020004" pitchFamily="2" charset="0"/>
                <a:ea typeface="Inter 18pt" panose="02000503000000020004" pitchFamily="2" charset="0"/>
              </a:rPr>
              <a:t> u web </a:t>
            </a:r>
            <a:r>
              <a:rPr lang="en-US" sz="1600" dirty="0" err="1">
                <a:latin typeface="Inter 18pt" panose="02000503000000020004" pitchFamily="2" charset="0"/>
                <a:ea typeface="Inter 18pt" panose="02000503000000020004" pitchFamily="2" charset="0"/>
              </a:rPr>
              <a:t>pregledačima</a:t>
            </a:r>
            <a:r>
              <a:rPr lang="en-US" sz="1600" dirty="0">
                <a:latin typeface="Inter 18pt" panose="02000503000000020004" pitchFamily="2" charset="0"/>
                <a:ea typeface="Inter 18pt" panose="02000503000000020004" pitchFamily="2" charset="0"/>
              </a:rPr>
              <a:t> bez </a:t>
            </a:r>
            <a:r>
              <a:rPr lang="en-US" sz="1600" dirty="0" err="1">
                <a:latin typeface="Inter 18pt" panose="02000503000000020004" pitchFamily="2" charset="0"/>
                <a:ea typeface="Inter 18pt" panose="02000503000000020004" pitchFamily="2" charset="0"/>
              </a:rPr>
              <a:t>dodatnih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ekstenzija</a:t>
            </a:r>
            <a:r>
              <a:rPr lang="en-US" sz="1600" dirty="0">
                <a:latin typeface="Inter 18pt" panose="02000503000000020004" pitchFamily="2" charset="0"/>
                <a:ea typeface="Inter 18pt" panose="02000503000000020004" pitchFamily="2" charset="0"/>
              </a:rPr>
              <a:t>.</a:t>
            </a:r>
          </a:p>
          <a:p>
            <a:pPr marL="0" indent="0">
              <a:buFont typeface="Arial"/>
              <a:buNone/>
            </a:pPr>
            <a:r>
              <a:rPr lang="en-US" sz="1600" b="1" dirty="0">
                <a:latin typeface="Inter 18pt" panose="02000503000000020004" pitchFamily="2" charset="0"/>
                <a:ea typeface="Inter 18pt" panose="02000503000000020004" pitchFamily="2" charset="0"/>
              </a:rPr>
              <a:t>Mane:</a:t>
            </a:r>
            <a:endParaRPr lang="en-US" sz="1600" dirty="0">
              <a:latin typeface="Inter 18pt" panose="02000503000000020004" pitchFamily="2" charset="0"/>
              <a:ea typeface="Inter 18pt" panose="02000503000000020004" pitchFamily="2" charset="0"/>
            </a:endParaRPr>
          </a:p>
          <a:p>
            <a:pPr lvl="1">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Nije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idealan</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veoma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kompleksne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ilustracije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štampane</a:t>
            </a:r>
            <a:r>
              <a:rPr lang="en-US" sz="1600" dirty="0">
                <a:latin typeface="Inter 18pt" panose="02000503000000020004" pitchFamily="2" charset="0"/>
                <a:ea typeface="Inter 18pt" panose="02000503000000020004" pitchFamily="2" charset="0"/>
              </a:rPr>
              <a:t> materijale.</a:t>
            </a:r>
          </a:p>
          <a:p>
            <a:pPr marL="0" indent="0">
              <a:buFont typeface="Arial"/>
              <a:buNone/>
            </a:pPr>
            <a:endParaRPr lang="en-US" dirty="0"/>
          </a:p>
        </p:txBody>
      </p:sp>
      <p:pic>
        <p:nvPicPr>
          <p:cNvPr id="11" name="Picture 10">
            <a:extLst>
              <a:ext uri="{FF2B5EF4-FFF2-40B4-BE49-F238E27FC236}">
                <a16:creationId xmlns:a16="http://schemas.microsoft.com/office/drawing/2014/main" id="{D34A4ED4-7357-A673-5F41-27EB88DB1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772" y="4730620"/>
            <a:ext cx="10062138" cy="718113"/>
          </a:xfrm>
          <a:prstGeom prst="rect">
            <a:avLst/>
          </a:prstGeom>
        </p:spPr>
      </p:pic>
      <p:sp>
        <p:nvSpPr>
          <p:cNvPr id="12" name="TextBox 11">
            <a:extLst>
              <a:ext uri="{FF2B5EF4-FFF2-40B4-BE49-F238E27FC236}">
                <a16:creationId xmlns:a16="http://schemas.microsoft.com/office/drawing/2014/main" id="{7796268F-0235-8928-BB0A-3339180BC09E}"/>
              </a:ext>
            </a:extLst>
          </p:cNvPr>
          <p:cNvSpPr txBox="1"/>
          <p:nvPr/>
        </p:nvSpPr>
        <p:spPr>
          <a:xfrm>
            <a:off x="1164772" y="5506348"/>
            <a:ext cx="2904240"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a:t>
            </a:r>
            <a:r>
              <a:rPr lang="en-US" sz="1200" i="1" dirty="0">
                <a:latin typeface="Inter 18pt" panose="02000503000000020004" pitchFamily="2" charset="0"/>
                <a:ea typeface="Inter 18pt" panose="02000503000000020004" pitchFamily="2" charset="0"/>
              </a:rPr>
              <a:t>9</a:t>
            </a:r>
            <a:r>
              <a:rPr lang="sr-Latn-RS" sz="1200" i="1" dirty="0">
                <a:latin typeface="Inter 18pt" panose="02000503000000020004" pitchFamily="2" charset="0"/>
                <a:ea typeface="Inter 18pt" panose="02000503000000020004" pitchFamily="2" charset="0"/>
              </a:rPr>
              <a:t>. Primer </a:t>
            </a:r>
            <a:r>
              <a:rPr lang="en-US" sz="1200" i="1" dirty="0" err="1">
                <a:latin typeface="Inter 18pt" panose="02000503000000020004" pitchFamily="2" charset="0"/>
                <a:ea typeface="Inter 18pt" panose="02000503000000020004" pitchFamily="2" charset="0"/>
              </a:rPr>
              <a:t>svg</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koda</a:t>
            </a:r>
            <a:r>
              <a:rPr lang="en-US" sz="1200" i="1" dirty="0">
                <a:latin typeface="Inter 18pt" panose="02000503000000020004" pitchFamily="2" charset="0"/>
                <a:ea typeface="Inter 18pt" panose="02000503000000020004" pitchFamily="2" charset="0"/>
              </a:rPr>
              <a:t> u </a:t>
            </a:r>
            <a:r>
              <a:rPr lang="en-US" sz="1200" i="1" dirty="0" err="1">
                <a:latin typeface="Inter 18pt" panose="02000503000000020004" pitchFamily="2" charset="0"/>
                <a:ea typeface="Inter 18pt" panose="02000503000000020004" pitchFamily="2" charset="0"/>
              </a:rPr>
              <a:t>kod</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editoru</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262280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CE05-F46F-8F5C-15F4-18D436549CD3}"/>
              </a:ext>
            </a:extLst>
          </p:cNvPr>
          <p:cNvSpPr>
            <a:spLocks noGrp="1"/>
          </p:cNvSpPr>
          <p:nvPr>
            <p:ph type="title"/>
          </p:nvPr>
        </p:nvSpPr>
        <p:spPr/>
        <p:txBody>
          <a:bodyPr>
            <a:normAutofit/>
          </a:bodyPr>
          <a:lstStyle/>
          <a:p>
            <a:r>
              <a:rPr lang="en-US" sz="2400" dirty="0">
                <a:latin typeface="Oswald" panose="00000500000000000000" pitchFamily="2" charset="0"/>
              </a:rPr>
              <a:t>5.2</a:t>
            </a:r>
            <a:r>
              <a:rPr lang="pl-PL" sz="2400" dirty="0">
                <a:latin typeface="Oswald" panose="00000500000000000000" pitchFamily="2" charset="0"/>
              </a:rPr>
              <a:t>. </a:t>
            </a:r>
            <a:r>
              <a:rPr lang="en-US" sz="2400" dirty="0">
                <a:latin typeface="Oswald" panose="00000500000000000000" pitchFamily="2" charset="0"/>
              </a:rPr>
              <a:t>EPS (Encapsulated PostScript)</a:t>
            </a:r>
            <a:endParaRPr lang="en-US" sz="2400" dirty="0"/>
          </a:p>
        </p:txBody>
      </p:sp>
      <p:sp>
        <p:nvSpPr>
          <p:cNvPr id="3" name="Content Placeholder 2">
            <a:extLst>
              <a:ext uri="{FF2B5EF4-FFF2-40B4-BE49-F238E27FC236}">
                <a16:creationId xmlns:a16="http://schemas.microsoft.com/office/drawing/2014/main" id="{863AB255-ABCC-A93E-7C64-C416D882AB04}"/>
              </a:ext>
            </a:extLst>
          </p:cNvPr>
          <p:cNvSpPr>
            <a:spLocks noGrp="1"/>
          </p:cNvSpPr>
          <p:nvPr>
            <p:ph idx="1"/>
          </p:nvPr>
        </p:nvSpPr>
        <p:spPr/>
        <p:txBody>
          <a:bodyPr>
            <a:normAutofit/>
          </a:bodyPr>
          <a:lstStyle/>
          <a:p>
            <a:pPr marL="0" indent="0">
              <a:buNone/>
            </a:pPr>
            <a:r>
              <a:rPr lang="en-US" sz="1600" dirty="0">
                <a:latin typeface="Inter 18pt" panose="02000503000000020004" pitchFamily="2" charset="0"/>
                <a:ea typeface="Inter 18pt" panose="02000503000000020004" pitchFamily="2" charset="0"/>
              </a:rPr>
              <a:t>EPS je format koji se </a:t>
            </a:r>
            <a:r>
              <a:rPr lang="en-US" sz="1600" dirty="0" err="1">
                <a:latin typeface="Inter 18pt" panose="02000503000000020004" pitchFamily="2" charset="0"/>
                <a:ea typeface="Inter 18pt" panose="02000503000000020004" pitchFamily="2" charset="0"/>
              </a:rPr>
              <a:t>često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koristi</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profesionalnoj</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grafici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štampanim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medijima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Baziran</a:t>
            </a:r>
            <a:r>
              <a:rPr lang="en-US" sz="1600" dirty="0">
                <a:latin typeface="Inter 18pt" panose="02000503000000020004" pitchFamily="2" charset="0"/>
                <a:ea typeface="Inter 18pt" panose="02000503000000020004" pitchFamily="2" charset="0"/>
              </a:rPr>
              <a:t> je </a:t>
            </a:r>
            <a:r>
              <a:rPr lang="en-US" sz="1600" dirty="0" err="1">
                <a:latin typeface="Inter 18pt" panose="02000503000000020004" pitchFamily="2" charset="0"/>
                <a:ea typeface="Inter 18pt" panose="02000503000000020004" pitchFamily="2" charset="0"/>
              </a:rPr>
              <a:t>na</a:t>
            </a:r>
            <a:r>
              <a:rPr lang="en-US" sz="1600" dirty="0">
                <a:latin typeface="Inter 18pt" panose="02000503000000020004" pitchFamily="2" charset="0"/>
                <a:ea typeface="Inter 18pt" panose="02000503000000020004" pitchFamily="2" charset="0"/>
              </a:rPr>
              <a:t> PostScript </a:t>
            </a:r>
            <a:r>
              <a:rPr lang="en-US" sz="1600" dirty="0" err="1">
                <a:latin typeface="Inter 18pt" panose="02000503000000020004" pitchFamily="2" charset="0"/>
                <a:ea typeface="Inter 18pt" panose="02000503000000020004" pitchFamily="2" charset="0"/>
              </a:rPr>
              <a:t>jeziku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omogućava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visok</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stepen</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kompatibilnosti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industrijskim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štamparskim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uređajima</a:t>
            </a:r>
            <a:r>
              <a:rPr lang="en-US" sz="1600" dirty="0">
                <a:latin typeface="Inter 18pt" panose="02000503000000020004" pitchFamily="2" charset="0"/>
                <a:ea typeface="Inter 18pt" panose="02000503000000020004" pitchFamily="2" charset="0"/>
              </a:rPr>
              <a:t>. EPS </a:t>
            </a:r>
            <a:r>
              <a:rPr lang="en-US" sz="1600" dirty="0" err="1">
                <a:latin typeface="Inter 18pt" panose="02000503000000020004" pitchFamily="2" charset="0"/>
                <a:ea typeface="Inter 18pt" panose="02000503000000020004" pitchFamily="2" charset="0"/>
              </a:rPr>
              <a:t>datoteke</a:t>
            </a:r>
            <a:r>
              <a:rPr lang="en-US" sz="1600" dirty="0">
                <a:latin typeface="Inter 18pt" panose="02000503000000020004" pitchFamily="2" charset="0"/>
                <a:ea typeface="Inter 18pt" panose="02000503000000020004" pitchFamily="2" charset="0"/>
              </a:rPr>
              <a:t> mogu </a:t>
            </a:r>
            <a:r>
              <a:rPr lang="en-US" sz="1600" dirty="0" err="1">
                <a:latin typeface="Inter 18pt" panose="02000503000000020004" pitchFamily="2" charset="0"/>
                <a:ea typeface="Inter 18pt" panose="02000503000000020004" pitchFamily="2" charset="0"/>
              </a:rPr>
              <a:t>sadržavati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vektorsku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tekst</a:t>
            </a:r>
            <a:r>
              <a:rPr lang="en-US" sz="1600" dirty="0">
                <a:latin typeface="Inter 18pt" panose="02000503000000020004" pitchFamily="2" charset="0"/>
                <a:ea typeface="Inter 18pt" panose="02000503000000020004" pitchFamily="2" charset="0"/>
              </a:rPr>
              <a:t>, pa </a:t>
            </a:r>
            <a:r>
              <a:rPr lang="en-US" sz="1600" dirty="0" err="1">
                <a:latin typeface="Inter 18pt" panose="02000503000000020004" pitchFamily="2" charset="0"/>
                <a:ea typeface="Inter 18pt" panose="02000503000000020004" pitchFamily="2" charset="0"/>
              </a:rPr>
              <a:t>čak</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ugrađene</a:t>
            </a:r>
            <a:r>
              <a:rPr lang="en-US" sz="1600" dirty="0">
                <a:latin typeface="Inter 18pt" panose="02000503000000020004" pitchFamily="2" charset="0"/>
                <a:ea typeface="Inter 18pt" panose="02000503000000020004" pitchFamily="2" charset="0"/>
              </a:rPr>
              <a:t> raster </a:t>
            </a:r>
            <a:r>
              <a:rPr lang="en-US" sz="1600"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a:t>
            </a:r>
          </a:p>
          <a:p>
            <a:pPr marL="0" indent="0">
              <a:buNone/>
            </a:pPr>
            <a:endParaRPr lang="en-US" sz="1600" dirty="0">
              <a:latin typeface="Inter 18pt" panose="02000503000000020004" pitchFamily="2" charset="0"/>
              <a:ea typeface="Inter 18pt" panose="02000503000000020004" pitchFamily="2" charset="0"/>
            </a:endParaRPr>
          </a:p>
          <a:p>
            <a:pPr marL="0" indent="0">
              <a:buNone/>
            </a:pPr>
            <a:r>
              <a:rPr lang="en-US" sz="1600" b="1" dirty="0" err="1">
                <a:latin typeface="Inter 18pt" panose="02000503000000020004" pitchFamily="2" charset="0"/>
                <a:ea typeface="Inter 18pt" panose="02000503000000020004" pitchFamily="2" charset="0"/>
              </a:rPr>
              <a:t>Ključne</a:t>
            </a:r>
            <a:r>
              <a:rPr lang="en-US" sz="1600" b="1" dirty="0">
                <a:latin typeface="Inter 18pt" panose="02000503000000020004" pitchFamily="2" charset="0"/>
                <a:ea typeface="Inter 18pt" panose="02000503000000020004" pitchFamily="2" charset="0"/>
              </a:rPr>
              <a:t> </a:t>
            </a:r>
            <a:r>
              <a:rPr lang="en-US" sz="1600" b="1" dirty="0" err="1">
                <a:latin typeface="Inter 18pt" panose="02000503000000020004" pitchFamily="2" charset="0"/>
                <a:ea typeface="Inter 18pt" panose="02000503000000020004" pitchFamily="2" charset="0"/>
              </a:rPr>
              <a:t>karakteristike</a:t>
            </a:r>
            <a:r>
              <a:rPr lang="en-US" sz="1600" b="1" dirty="0">
                <a:latin typeface="Inter 18pt" panose="02000503000000020004" pitchFamily="2" charset="0"/>
                <a:ea typeface="Inter 18pt" panose="02000503000000020004" pitchFamily="2" charset="0"/>
              </a:rPr>
              <a:t>:</a:t>
            </a:r>
            <a:endParaRPr lang="en-U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Podržava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precizne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što</a:t>
            </a:r>
            <a:r>
              <a:rPr lang="en-US" sz="1600" dirty="0">
                <a:latin typeface="Inter 18pt" panose="02000503000000020004" pitchFamily="2" charset="0"/>
                <a:ea typeface="Inter 18pt" panose="02000503000000020004" pitchFamily="2" charset="0"/>
              </a:rPr>
              <a:t> ga </a:t>
            </a:r>
            <a:r>
              <a:rPr lang="en-US" sz="1600" dirty="0" err="1">
                <a:latin typeface="Inter 18pt" panose="02000503000000020004" pitchFamily="2" charset="0"/>
                <a:ea typeface="Inter 18pt" panose="02000503000000020004" pitchFamily="2" charset="0"/>
              </a:rPr>
              <a:t>čini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idealnim</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štampane</a:t>
            </a:r>
            <a:r>
              <a:rPr lang="en-US" sz="1600" dirty="0">
                <a:latin typeface="Inter 18pt" panose="02000503000000020004" pitchFamily="2" charset="0"/>
                <a:ea typeface="Inter 18pt" panose="02000503000000020004" pitchFamily="2" charset="0"/>
              </a:rPr>
              <a:t> materijale </a:t>
            </a:r>
            <a:r>
              <a:rPr lang="en-US" sz="1600" dirty="0" err="1">
                <a:latin typeface="Inter 18pt" panose="02000503000000020004" pitchFamily="2" charset="0"/>
                <a:ea typeface="Inter 18pt" panose="02000503000000020004" pitchFamily="2" charset="0"/>
              </a:rPr>
              <a:t>kao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posteri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vizit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karte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brošure</a:t>
            </a:r>
            <a:r>
              <a:rPr lang="en-US" sz="1600" dirty="0">
                <a:latin typeface="Inter 18pt" panose="02000503000000020004" pitchFamily="2" charset="0"/>
                <a:ea typeface="Inter 18pt" panose="02000503000000020004" pitchFamily="2" charset="0"/>
              </a:rPr>
              <a:t>.</a:t>
            </a: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Kompatibilan</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velikim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brojem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grafičkih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softvera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uključujući</a:t>
            </a:r>
            <a:r>
              <a:rPr lang="en-US" sz="1600" dirty="0">
                <a:latin typeface="Inter 18pt" panose="02000503000000020004" pitchFamily="2" charset="0"/>
                <a:ea typeface="Inter 18pt" panose="02000503000000020004" pitchFamily="2" charset="0"/>
              </a:rPr>
              <a:t> Adobe Illustrator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CorelDRAW.</a:t>
            </a:r>
          </a:p>
          <a:p>
            <a:pPr marL="0" indent="0">
              <a:buNone/>
            </a:pPr>
            <a:endParaRPr lang="en-US" sz="1600"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3252207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1B6B7C-A2D5-606F-6728-6AB423C2B3D4}"/>
              </a:ext>
            </a:extLst>
          </p:cNvPr>
          <p:cNvSpPr txBox="1">
            <a:spLocks/>
          </p:cNvSpPr>
          <p:nvPr/>
        </p:nvSpPr>
        <p:spPr>
          <a:xfrm>
            <a:off x="1295402" y="1769532"/>
            <a:ext cx="9601196" cy="3318936"/>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600" b="1" dirty="0" err="1">
                <a:latin typeface="Inter 18pt" panose="02000503000000020004" pitchFamily="2" charset="0"/>
                <a:ea typeface="Inter 18pt" panose="02000503000000020004" pitchFamily="2" charset="0"/>
              </a:rPr>
              <a:t>Upotreba</a:t>
            </a:r>
            <a:r>
              <a:rPr lang="en-US" sz="1600" b="1" dirty="0">
                <a:latin typeface="Inter 18pt" panose="02000503000000020004" pitchFamily="2" charset="0"/>
                <a:ea typeface="Inter 18pt" panose="02000503000000020004" pitchFamily="2" charset="0"/>
              </a:rPr>
              <a:t>:</a:t>
            </a:r>
            <a:br>
              <a:rPr lang="en-US" sz="1600" dirty="0">
                <a:latin typeface="Inter 18pt" panose="02000503000000020004" pitchFamily="2" charset="0"/>
                <a:ea typeface="Inter 18pt" panose="02000503000000020004" pitchFamily="2" charset="0"/>
              </a:rPr>
            </a:br>
            <a:r>
              <a:rPr lang="en-US" sz="1600" dirty="0" err="1">
                <a:latin typeface="Inter 18pt" panose="02000503000000020004" pitchFamily="2" charset="0"/>
                <a:ea typeface="Inter 18pt" panose="02000503000000020004" pitchFamily="2" charset="0"/>
              </a:rPr>
              <a:t>Koristi</a:t>
            </a:r>
            <a:r>
              <a:rPr lang="en-US" sz="1600" dirty="0">
                <a:latin typeface="Inter 18pt" panose="02000503000000020004" pitchFamily="2" charset="0"/>
                <a:ea typeface="Inter 18pt" panose="02000503000000020004" pitchFamily="2" charset="0"/>
              </a:rPr>
              <a:t> se za </a:t>
            </a:r>
            <a:r>
              <a:rPr lang="en-US" sz="1600" dirty="0" err="1">
                <a:latin typeface="Inter 18pt" panose="02000503000000020004" pitchFamily="2" charset="0"/>
                <a:ea typeface="Inter 18pt" panose="02000503000000020004" pitchFamily="2" charset="0"/>
              </a:rPr>
              <a:t>izradu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štampanih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materijala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logotipa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profesionalnih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ilustracija</a:t>
            </a:r>
            <a:r>
              <a:rPr lang="en-US" sz="1600" dirty="0">
                <a:latin typeface="Inter 18pt" panose="02000503000000020004" pitchFamily="2" charset="0"/>
                <a:ea typeface="Inter 18pt" panose="02000503000000020004" pitchFamily="2" charset="0"/>
              </a:rPr>
              <a:t>.</a:t>
            </a:r>
          </a:p>
          <a:p>
            <a:pPr marL="0" indent="0">
              <a:buNone/>
            </a:pPr>
            <a:endParaRPr lang="en-US" sz="1600" dirty="0">
              <a:latin typeface="Inter 18pt" panose="02000503000000020004" pitchFamily="2" charset="0"/>
              <a:ea typeface="Inter 18pt" panose="02000503000000020004" pitchFamily="2" charset="0"/>
            </a:endParaRPr>
          </a:p>
          <a:p>
            <a:pPr marL="0" indent="0">
              <a:buNone/>
            </a:pPr>
            <a:r>
              <a:rPr lang="en-US" sz="1600" b="1" dirty="0" err="1">
                <a:latin typeface="Inter 18pt" panose="02000503000000020004" pitchFamily="2" charset="0"/>
                <a:ea typeface="Inter 18pt" panose="02000503000000020004" pitchFamily="2" charset="0"/>
              </a:rPr>
              <a:t>Prednosti</a:t>
            </a:r>
            <a:r>
              <a:rPr lang="en-US" sz="1600" b="1" dirty="0">
                <a:latin typeface="Inter 18pt" panose="02000503000000020004" pitchFamily="2" charset="0"/>
                <a:ea typeface="Inter 18pt" panose="02000503000000020004" pitchFamily="2" charset="0"/>
              </a:rPr>
              <a:t>:</a:t>
            </a:r>
            <a:endParaRPr lang="en-U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dirty="0">
                <a:latin typeface="Inter 18pt" panose="02000503000000020004" pitchFamily="2" charset="0"/>
                <a:ea typeface="Inter 18pt" panose="02000503000000020004" pitchFamily="2" charset="0"/>
              </a:rPr>
              <a:t>Velika </a:t>
            </a:r>
            <a:r>
              <a:rPr lang="en-US" sz="1600" dirty="0" err="1">
                <a:latin typeface="Inter 18pt" panose="02000503000000020004" pitchFamily="2" charset="0"/>
                <a:ea typeface="Inter 18pt" panose="02000503000000020004" pitchFamily="2" charset="0"/>
              </a:rPr>
              <a:t>kompatibilnost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štamparskim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uređajima</a:t>
            </a:r>
            <a:r>
              <a:rPr lang="en-US" sz="1600" dirty="0">
                <a:latin typeface="Inter 18pt" panose="02000503000000020004" pitchFamily="2" charset="0"/>
                <a:ea typeface="Inter 18pt" panose="02000503000000020004" pitchFamily="2" charset="0"/>
              </a:rPr>
              <a:t>.</a:t>
            </a: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Može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sadržavati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složene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tekst</a:t>
            </a:r>
            <a:r>
              <a:rPr lang="en-US" sz="1600" dirty="0">
                <a:latin typeface="Inter 18pt" panose="02000503000000020004" pitchFamily="2" charset="0"/>
                <a:ea typeface="Inter 18pt" panose="02000503000000020004" pitchFamily="2" charset="0"/>
              </a:rPr>
              <a:t>.</a:t>
            </a:r>
          </a:p>
          <a:p>
            <a:pPr>
              <a:buFont typeface="Wingdings" panose="05000000000000000000" pitchFamily="2" charset="2"/>
              <a:buChar char="Ø"/>
            </a:pPr>
            <a:endParaRPr lang="en-US" sz="1600" dirty="0">
              <a:latin typeface="Inter 18pt" panose="02000503000000020004" pitchFamily="2" charset="0"/>
              <a:ea typeface="Inter 18pt" panose="02000503000000020004" pitchFamily="2" charset="0"/>
            </a:endParaRPr>
          </a:p>
          <a:p>
            <a:pPr marL="0" indent="0">
              <a:buNone/>
            </a:pPr>
            <a:r>
              <a:rPr lang="en-US" sz="1600" b="1" dirty="0">
                <a:latin typeface="Inter 18pt" panose="02000503000000020004" pitchFamily="2" charset="0"/>
                <a:ea typeface="Inter 18pt" panose="02000503000000020004" pitchFamily="2" charset="0"/>
              </a:rPr>
              <a:t>Mane:</a:t>
            </a:r>
            <a:endParaRPr lang="en-U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Veća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veličina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fajla</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poređenju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SVG </a:t>
            </a:r>
            <a:r>
              <a:rPr lang="en-US" sz="1600" dirty="0" err="1">
                <a:latin typeface="Inter 18pt" panose="02000503000000020004" pitchFamily="2" charset="0"/>
                <a:ea typeface="Inter 18pt" panose="02000503000000020004" pitchFamily="2" charset="0"/>
              </a:rPr>
              <a:t>formatom</a:t>
            </a:r>
            <a:r>
              <a:rPr lang="en-US" sz="1600" dirty="0">
                <a:latin typeface="Inter 18pt" panose="02000503000000020004" pitchFamily="2" charset="0"/>
                <a:ea typeface="Inter 18pt" panose="02000503000000020004" pitchFamily="2" charset="0"/>
              </a:rPr>
              <a:t>.</a:t>
            </a:r>
          </a:p>
          <a:p>
            <a:pPr>
              <a:buFont typeface="Wingdings" panose="05000000000000000000" pitchFamily="2" charset="2"/>
              <a:buChar char="Ø"/>
            </a:pPr>
            <a:r>
              <a:rPr lang="en-US" sz="1600" dirty="0">
                <a:latin typeface="Inter 18pt" panose="02000503000000020004" pitchFamily="2" charset="0"/>
                <a:ea typeface="Inter 18pt" panose="02000503000000020004" pitchFamily="2" charset="0"/>
              </a:rPr>
              <a:t>Manje </a:t>
            </a:r>
            <a:r>
              <a:rPr lang="en-US" sz="1600" dirty="0" err="1">
                <a:latin typeface="Inter 18pt" panose="02000503000000020004" pitchFamily="2" charset="0"/>
                <a:ea typeface="Inter 18pt" panose="02000503000000020004" pitchFamily="2" charset="0"/>
              </a:rPr>
              <a:t>pogodnosti</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upotrebu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webu</a:t>
            </a:r>
            <a:r>
              <a:rPr lang="en-US" sz="1600" dirty="0">
                <a:latin typeface="Inter 18pt" panose="02000503000000020004" pitchFamily="2" charset="0"/>
                <a:ea typeface="Inter 18pt" panose="02000503000000020004" pitchFamily="2" charset="0"/>
              </a:rPr>
              <a:t>.</a:t>
            </a:r>
          </a:p>
        </p:txBody>
      </p:sp>
      <p:pic>
        <p:nvPicPr>
          <p:cNvPr id="6" name="Picture 5">
            <a:extLst>
              <a:ext uri="{FF2B5EF4-FFF2-40B4-BE49-F238E27FC236}">
                <a16:creationId xmlns:a16="http://schemas.microsoft.com/office/drawing/2014/main" id="{2CB48E22-0900-743D-B42F-0BF4DCF25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109" y="2484866"/>
            <a:ext cx="3475943" cy="2603602"/>
          </a:xfrm>
          <a:prstGeom prst="rect">
            <a:avLst/>
          </a:prstGeom>
        </p:spPr>
      </p:pic>
      <p:sp>
        <p:nvSpPr>
          <p:cNvPr id="7" name="TextBox 6">
            <a:extLst>
              <a:ext uri="{FF2B5EF4-FFF2-40B4-BE49-F238E27FC236}">
                <a16:creationId xmlns:a16="http://schemas.microsoft.com/office/drawing/2014/main" id="{AE65F8EE-9F30-5234-D2D7-DA0693776448}"/>
              </a:ext>
            </a:extLst>
          </p:cNvPr>
          <p:cNvSpPr txBox="1"/>
          <p:nvPr/>
        </p:nvSpPr>
        <p:spPr>
          <a:xfrm>
            <a:off x="7546910" y="5088468"/>
            <a:ext cx="3552141" cy="276999"/>
          </a:xfrm>
          <a:prstGeom prst="rect">
            <a:avLst/>
          </a:prstGeom>
          <a:noFill/>
        </p:spPr>
        <p:txBody>
          <a:bodyPr wrap="square" rtlCol="0">
            <a:spAutoFit/>
          </a:bodyPr>
          <a:lstStyle/>
          <a:p>
            <a:r>
              <a:rPr lang="sr-Latn-RS" sz="1200" i="1" dirty="0">
                <a:solidFill>
                  <a:schemeClr val="tx2"/>
                </a:solidFill>
                <a:latin typeface="Inter 18pt" panose="02000503000000020004" pitchFamily="2" charset="0"/>
                <a:ea typeface="Inter 18pt" panose="02000503000000020004" pitchFamily="2" charset="0"/>
              </a:rPr>
              <a:t>Slika </a:t>
            </a:r>
            <a:r>
              <a:rPr lang="en-US" sz="1200" i="1" dirty="0">
                <a:solidFill>
                  <a:schemeClr val="tx2"/>
                </a:solidFill>
                <a:latin typeface="Inter 18pt" panose="02000503000000020004" pitchFamily="2" charset="0"/>
                <a:ea typeface="Inter 18pt" panose="02000503000000020004" pitchFamily="2" charset="0"/>
              </a:rPr>
              <a:t>10</a:t>
            </a:r>
            <a:r>
              <a:rPr lang="sr-Latn-RS" sz="1200" i="1" dirty="0">
                <a:solidFill>
                  <a:schemeClr val="tx2"/>
                </a:solidFill>
                <a:latin typeface="Inter 18pt" panose="02000503000000020004" pitchFamily="2" charset="0"/>
                <a:ea typeface="Inter 18pt" panose="02000503000000020004" pitchFamily="2" charset="0"/>
              </a:rPr>
              <a:t>. </a:t>
            </a:r>
            <a:r>
              <a:rPr lang="en-US" sz="1200" i="1" dirty="0" err="1">
                <a:solidFill>
                  <a:schemeClr val="tx2"/>
                </a:solidFill>
                <a:latin typeface="Inter 18pt" panose="02000503000000020004" pitchFamily="2" charset="0"/>
                <a:ea typeface="Inter 18pt" panose="02000503000000020004" pitchFamily="2" charset="0"/>
              </a:rPr>
              <a:t>Prikaz</a:t>
            </a:r>
            <a:r>
              <a:rPr lang="en-US" sz="1200" i="1" dirty="0">
                <a:solidFill>
                  <a:schemeClr val="tx2"/>
                </a:solidFill>
                <a:latin typeface="Inter 18pt" panose="02000503000000020004" pitchFamily="2" charset="0"/>
                <a:ea typeface="Inter 18pt" panose="02000503000000020004" pitchFamily="2" charset="0"/>
              </a:rPr>
              <a:t> EPS </a:t>
            </a:r>
            <a:r>
              <a:rPr lang="en-US" sz="1200" i="1" dirty="0" err="1">
                <a:solidFill>
                  <a:schemeClr val="tx2"/>
                </a:solidFill>
                <a:latin typeface="Inter 18pt" panose="02000503000000020004" pitchFamily="2" charset="0"/>
                <a:ea typeface="Inter 18pt" panose="02000503000000020004" pitchFamily="2" charset="0"/>
              </a:rPr>
              <a:t>formata</a:t>
            </a:r>
            <a:r>
              <a:rPr lang="en-US" sz="1200" i="1" dirty="0">
                <a:solidFill>
                  <a:schemeClr val="tx2"/>
                </a:solidFill>
                <a:latin typeface="Inter 18pt" panose="02000503000000020004" pitchFamily="2" charset="0"/>
                <a:ea typeface="Inter 18pt" panose="02000503000000020004" pitchFamily="2" charset="0"/>
              </a:rPr>
              <a:t> </a:t>
            </a:r>
            <a:r>
              <a:rPr lang="en-US" sz="1200" i="1" dirty="0" err="1">
                <a:solidFill>
                  <a:schemeClr val="tx2"/>
                </a:solidFill>
                <a:latin typeface="Inter 18pt" panose="02000503000000020004" pitchFamily="2" charset="0"/>
                <a:ea typeface="Inter 18pt" panose="02000503000000020004" pitchFamily="2" charset="0"/>
              </a:rPr>
              <a:t>vizit</a:t>
            </a:r>
            <a:r>
              <a:rPr lang="en-US" sz="1200" i="1" dirty="0">
                <a:solidFill>
                  <a:schemeClr val="tx2"/>
                </a:solidFill>
                <a:latin typeface="Inter 18pt" panose="02000503000000020004" pitchFamily="2" charset="0"/>
                <a:ea typeface="Inter 18pt" panose="02000503000000020004" pitchFamily="2" charset="0"/>
              </a:rPr>
              <a:t> </a:t>
            </a:r>
            <a:r>
              <a:rPr lang="en-US" sz="1200" i="1" dirty="0" err="1">
                <a:solidFill>
                  <a:schemeClr val="tx2"/>
                </a:solidFill>
                <a:latin typeface="Inter 18pt" panose="02000503000000020004" pitchFamily="2" charset="0"/>
                <a:ea typeface="Inter 18pt" panose="02000503000000020004" pitchFamily="2" charset="0"/>
              </a:rPr>
              <a:t>karata</a:t>
            </a:r>
            <a:endParaRPr lang="en-US" sz="1200" i="1" dirty="0">
              <a:solidFill>
                <a:schemeClr val="tx2"/>
              </a:solidFill>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321105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F3FB-8146-2443-D8A3-739D85B64BD7}"/>
              </a:ext>
            </a:extLst>
          </p:cNvPr>
          <p:cNvSpPr>
            <a:spLocks noGrp="1"/>
          </p:cNvSpPr>
          <p:nvPr>
            <p:ph type="title"/>
          </p:nvPr>
        </p:nvSpPr>
        <p:spPr/>
        <p:txBody>
          <a:bodyPr>
            <a:normAutofit/>
          </a:bodyPr>
          <a:lstStyle/>
          <a:p>
            <a:r>
              <a:rPr lang="sr-Latn-RS" sz="4000" dirty="0">
                <a:latin typeface="Oswald" panose="00000500000000000000" pitchFamily="2" charset="0"/>
              </a:rPr>
              <a:t>1. Uvod u obradu vektoriskih slika</a:t>
            </a:r>
            <a:endParaRPr lang="en-US" sz="4000" dirty="0">
              <a:latin typeface="Oswald" panose="00000500000000000000" pitchFamily="2" charset="0"/>
            </a:endParaRPr>
          </a:p>
        </p:txBody>
      </p:sp>
      <p:sp>
        <p:nvSpPr>
          <p:cNvPr id="3" name="Content Placeholder 2">
            <a:extLst>
              <a:ext uri="{FF2B5EF4-FFF2-40B4-BE49-F238E27FC236}">
                <a16:creationId xmlns:a16="http://schemas.microsoft.com/office/drawing/2014/main" id="{1648EA98-E36C-FE5C-D811-985B366870EC}"/>
              </a:ext>
            </a:extLst>
          </p:cNvPr>
          <p:cNvSpPr>
            <a:spLocks noGrp="1"/>
          </p:cNvSpPr>
          <p:nvPr>
            <p:ph idx="1"/>
          </p:nvPr>
        </p:nvSpPr>
        <p:spPr/>
        <p:txBody>
          <a:bodyPr>
            <a:normAutofit/>
          </a:bodyPr>
          <a:lstStyle/>
          <a:p>
            <a:pPr marL="0" indent="0">
              <a:buNone/>
            </a:pPr>
            <a:r>
              <a:rPr lang="en-US" sz="1600" dirty="0">
                <a:latin typeface="Inter 18pt" panose="02000503000000020004" pitchFamily="2" charset="0"/>
                <a:ea typeface="Inter 18pt" panose="02000503000000020004" pitchFamily="2" charset="0"/>
              </a:rPr>
              <a:t>U </a:t>
            </a:r>
            <a:r>
              <a:rPr lang="en-US" sz="1600" dirty="0" err="1">
                <a:latin typeface="Inter 18pt" panose="02000503000000020004" pitchFamily="2" charset="0"/>
                <a:ea typeface="Inter 18pt" panose="02000503000000020004" pitchFamily="2" charset="0"/>
              </a:rPr>
              <a:t>savremenom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svetu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digitalnog</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dizajna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ključni</a:t>
            </a:r>
            <a:r>
              <a:rPr lang="en-US" sz="1600" dirty="0">
                <a:latin typeface="Inter 18pt" panose="02000503000000020004" pitchFamily="2" charset="0"/>
                <a:ea typeface="Inter 18pt" panose="02000503000000020004" pitchFamily="2" charset="0"/>
              </a:rPr>
              <a:t> element </a:t>
            </a:r>
            <a:r>
              <a:rPr lang="en-US" sz="1600" dirty="0" err="1">
                <a:latin typeface="Inter 18pt" panose="02000503000000020004" pitchFamily="2" charset="0"/>
                <a:ea typeface="Inter 18pt" panose="02000503000000020004" pitchFamily="2" charset="0"/>
              </a:rPr>
              <a:t>komunikacije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vizuelnog</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identiteta</a:t>
            </a:r>
            <a:r>
              <a:rPr lang="en-US" sz="1600" dirty="0">
                <a:latin typeface="Inter 18pt" panose="02000503000000020004" pitchFamily="2" charset="0"/>
                <a:ea typeface="Inter 18pt" panose="02000503000000020004" pitchFamily="2" charset="0"/>
              </a:rPr>
              <a:t>. Sve </a:t>
            </a:r>
            <a:r>
              <a:rPr lang="en-US" sz="1600"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vidimo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ekranima</a:t>
            </a:r>
            <a:r>
              <a:rPr lang="en-US" sz="1600" dirty="0">
                <a:latin typeface="Inter 18pt" panose="02000503000000020004" pitchFamily="2" charset="0"/>
                <a:ea typeface="Inter 18pt" panose="02000503000000020004" pitchFamily="2" charset="0"/>
              </a:rPr>
              <a:t> mogu se </a:t>
            </a:r>
            <a:r>
              <a:rPr lang="en-US" sz="1600" dirty="0" err="1">
                <a:latin typeface="Inter 18pt" panose="02000503000000020004" pitchFamily="2" charset="0"/>
                <a:ea typeface="Inter 18pt" panose="02000503000000020004" pitchFamily="2" charset="0"/>
              </a:rPr>
              <a:t>podeliti</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dve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glavne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kategorije</a:t>
            </a:r>
            <a:r>
              <a:rPr lang="en-US" sz="1600" dirty="0">
                <a:latin typeface="Inter 18pt" panose="02000503000000020004" pitchFamily="2" charset="0"/>
                <a:ea typeface="Inter 18pt" panose="02000503000000020004" pitchFamily="2" charset="0"/>
              </a:rPr>
              <a:t>: </a:t>
            </a:r>
            <a:r>
              <a:rPr lang="en-US" sz="1600" b="1" dirty="0" err="1">
                <a:latin typeface="Inter 18pt" panose="02000503000000020004" pitchFamily="2" charset="0"/>
                <a:ea typeface="Inter 18pt" panose="02000503000000020004" pitchFamily="2" charset="0"/>
              </a:rPr>
              <a:t>vektorske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b="1" dirty="0">
                <a:latin typeface="Inter 18pt" panose="02000503000000020004" pitchFamily="2" charset="0"/>
                <a:ea typeface="Inter 18pt" panose="02000503000000020004" pitchFamily="2" charset="0"/>
              </a:rPr>
              <a:t>raster </a:t>
            </a:r>
            <a:r>
              <a:rPr lang="en-US" sz="1600" b="1"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a:t>
            </a:r>
            <a:endParaRPr lang="sr-Latn-RS" sz="1600" dirty="0">
              <a:latin typeface="Inter 18pt" panose="02000503000000020004" pitchFamily="2" charset="0"/>
              <a:ea typeface="Inter 18pt" panose="02000503000000020004" pitchFamily="2" charset="0"/>
            </a:endParaRPr>
          </a:p>
          <a:p>
            <a:pPr marL="0" indent="0">
              <a:buNone/>
            </a:pPr>
            <a:r>
              <a:rPr lang="en-US" sz="1600" dirty="0" err="1">
                <a:latin typeface="Inter 18pt" panose="02000503000000020004" pitchFamily="2" charset="0"/>
                <a:ea typeface="Inter 18pt" panose="02000503000000020004" pitchFamily="2" charset="0"/>
              </a:rPr>
              <a:t>Vektorske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neizostavan</a:t>
            </a:r>
            <a:r>
              <a:rPr lang="en-US" sz="1600" dirty="0">
                <a:latin typeface="Inter 18pt" panose="02000503000000020004" pitchFamily="2" charset="0"/>
                <a:ea typeface="Inter 18pt" panose="02000503000000020004" pitchFamily="2" charset="0"/>
              </a:rPr>
              <a:t> deo </a:t>
            </a:r>
            <a:r>
              <a:rPr lang="en-US" sz="1600" dirty="0" err="1">
                <a:latin typeface="Inter 18pt" panose="02000503000000020004" pitchFamily="2" charset="0"/>
                <a:ea typeface="Inter 18pt" panose="02000503000000020004" pitchFamily="2" charset="0"/>
              </a:rPr>
              <a:t>dizajna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zahvaljujući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svojoj</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fleksibilnosti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skalabilnosti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dok</a:t>
            </a:r>
            <a:r>
              <a:rPr lang="en-US" sz="1600" dirty="0">
                <a:latin typeface="Inter 18pt" panose="02000503000000020004" pitchFamily="2" charset="0"/>
                <a:ea typeface="Inter 18pt" panose="02000503000000020004" pitchFamily="2" charset="0"/>
              </a:rPr>
              <a:t> raster </a:t>
            </a:r>
            <a:r>
              <a:rPr lang="en-US" sz="1600"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dominiraju</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prikazu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detaljnih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fotografija</a:t>
            </a:r>
            <a:r>
              <a:rPr lang="en-US" sz="1600" dirty="0">
                <a:latin typeface="Inter 18pt" panose="02000503000000020004" pitchFamily="2" charset="0"/>
                <a:ea typeface="Inter 18pt" panose="02000503000000020004" pitchFamily="2" charset="0"/>
              </a:rPr>
              <a:t>.</a:t>
            </a:r>
            <a:endParaRPr lang="sr-Latn-RS" sz="1600" dirty="0">
              <a:latin typeface="Inter 18pt" panose="02000503000000020004" pitchFamily="2" charset="0"/>
              <a:ea typeface="Inter 18pt" panose="02000503000000020004" pitchFamily="2" charset="0"/>
            </a:endParaRPr>
          </a:p>
          <a:p>
            <a:pPr marL="0" indent="0">
              <a:buNone/>
            </a:pPr>
            <a:r>
              <a:rPr lang="en-US" sz="1600" dirty="0" err="1">
                <a:latin typeface="Inter 18pt" panose="02000503000000020004" pitchFamily="2" charset="0"/>
                <a:ea typeface="Inter 18pt" panose="02000503000000020004" pitchFamily="2" charset="0"/>
              </a:rPr>
              <a:t>Razumevanje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razlike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između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ove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dve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vrste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ključno</a:t>
            </a:r>
            <a:r>
              <a:rPr lang="en-US" sz="1600" dirty="0">
                <a:latin typeface="Inter 18pt" panose="02000503000000020004" pitchFamily="2" charset="0"/>
                <a:ea typeface="Inter 18pt" panose="02000503000000020004" pitchFamily="2" charset="0"/>
              </a:rPr>
              <a:t> je za </a:t>
            </a:r>
            <a:r>
              <a:rPr lang="en-US" sz="1600" dirty="0" err="1">
                <a:latin typeface="Inter 18pt" panose="02000503000000020004" pitchFamily="2" charset="0"/>
                <a:ea typeface="Inter 18pt" panose="02000503000000020004" pitchFamily="2" charset="0"/>
              </a:rPr>
              <a:t>pravilan</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izbor</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formata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alata u </a:t>
            </a:r>
            <a:r>
              <a:rPr lang="en-US" sz="1600" dirty="0" err="1">
                <a:latin typeface="Inter 18pt" panose="02000503000000020004" pitchFamily="2" charset="0"/>
                <a:ea typeface="Inter 18pt" panose="02000503000000020004" pitchFamily="2" charset="0"/>
              </a:rPr>
              <a:t>različitim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projektima</a:t>
            </a:r>
            <a:r>
              <a:rPr lang="en-US" sz="1600" dirty="0">
                <a:latin typeface="Inter 18pt" panose="02000503000000020004" pitchFamily="2" charset="0"/>
                <a:ea typeface="Inter 18pt" panose="02000503000000020004" pitchFamily="2" charset="0"/>
              </a:rPr>
              <a:t> – od </a:t>
            </a:r>
            <a:r>
              <a:rPr lang="en-US" sz="1600" dirty="0" err="1">
                <a:latin typeface="Inter 18pt" panose="02000503000000020004" pitchFamily="2" charset="0"/>
                <a:ea typeface="Inter 18pt" panose="02000503000000020004" pitchFamily="2" charset="0"/>
              </a:rPr>
              <a:t>logotipa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ilustracija</a:t>
            </a:r>
            <a:r>
              <a:rPr lang="en-US" sz="1600" dirty="0">
                <a:latin typeface="Inter 18pt" panose="02000503000000020004" pitchFamily="2" charset="0"/>
                <a:ea typeface="Inter 18pt" panose="02000503000000020004" pitchFamily="2" charset="0"/>
              </a:rPr>
              <a:t> do </a:t>
            </a:r>
            <a:r>
              <a:rPr lang="en-US" sz="1600" dirty="0" err="1">
                <a:latin typeface="Inter 18pt" panose="02000503000000020004" pitchFamily="2" charset="0"/>
                <a:ea typeface="Inter 18pt" panose="02000503000000020004" pitchFamily="2" charset="0"/>
              </a:rPr>
              <a:t>profesionalnog</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štampanja</a:t>
            </a:r>
            <a:r>
              <a:rPr lang="en-US" sz="1600" dirty="0">
                <a:latin typeface="Inter 18pt" panose="02000503000000020004" pitchFamily="2" charset="0"/>
                <a:ea typeface="Inter 18pt" panose="02000503000000020004" pitchFamily="2" charset="0"/>
              </a:rPr>
              <a:t>.</a:t>
            </a:r>
          </a:p>
        </p:txBody>
      </p:sp>
    </p:spTree>
    <p:extLst>
      <p:ext uri="{BB962C8B-B14F-4D97-AF65-F5344CB8AC3E}">
        <p14:creationId xmlns:p14="http://schemas.microsoft.com/office/powerpoint/2010/main" val="1869296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41CD-5617-514C-8426-CC75DF1031E9}"/>
              </a:ext>
            </a:extLst>
          </p:cNvPr>
          <p:cNvSpPr>
            <a:spLocks noGrp="1"/>
          </p:cNvSpPr>
          <p:nvPr>
            <p:ph type="title"/>
          </p:nvPr>
        </p:nvSpPr>
        <p:spPr/>
        <p:txBody>
          <a:bodyPr>
            <a:normAutofit/>
          </a:bodyPr>
          <a:lstStyle/>
          <a:p>
            <a:r>
              <a:rPr lang="en-US" sz="2400" dirty="0">
                <a:latin typeface="Oswald" panose="00000500000000000000" pitchFamily="2" charset="0"/>
              </a:rPr>
              <a:t>5.3</a:t>
            </a:r>
            <a:r>
              <a:rPr lang="pl-PL" sz="2400" dirty="0">
                <a:latin typeface="Oswald" panose="00000500000000000000" pitchFamily="2" charset="0"/>
              </a:rPr>
              <a:t>. </a:t>
            </a:r>
            <a:r>
              <a:rPr lang="en-US" sz="2400" dirty="0">
                <a:latin typeface="Oswald" panose="00000500000000000000" pitchFamily="2" charset="0"/>
              </a:rPr>
              <a:t>AI (Adobe Illustrator)</a:t>
            </a:r>
            <a:endParaRPr lang="en-US" sz="2400" dirty="0"/>
          </a:p>
        </p:txBody>
      </p:sp>
      <p:sp>
        <p:nvSpPr>
          <p:cNvPr id="3" name="Content Placeholder 2">
            <a:extLst>
              <a:ext uri="{FF2B5EF4-FFF2-40B4-BE49-F238E27FC236}">
                <a16:creationId xmlns:a16="http://schemas.microsoft.com/office/drawing/2014/main" id="{308EFF30-E075-D2D6-0501-F9DF0A1C6FEB}"/>
              </a:ext>
            </a:extLst>
          </p:cNvPr>
          <p:cNvSpPr>
            <a:spLocks noGrp="1"/>
          </p:cNvSpPr>
          <p:nvPr>
            <p:ph idx="1"/>
          </p:nvPr>
        </p:nvSpPr>
        <p:spPr/>
        <p:txBody>
          <a:bodyPr>
            <a:normAutofit/>
          </a:bodyPr>
          <a:lstStyle/>
          <a:p>
            <a:pPr marL="0" indent="0">
              <a:buNone/>
            </a:pPr>
            <a:r>
              <a:rPr lang="en-US" sz="1600" dirty="0">
                <a:latin typeface="Inter 18pt" panose="02000503000000020004" pitchFamily="2" charset="0"/>
                <a:ea typeface="Inter 18pt" panose="02000503000000020004" pitchFamily="2" charset="0"/>
              </a:rPr>
              <a:t>AI format je </a:t>
            </a:r>
            <a:r>
              <a:rPr lang="en-US" sz="1600" dirty="0" err="1">
                <a:latin typeface="Inter 18pt" panose="02000503000000020004" pitchFamily="2" charset="0"/>
                <a:ea typeface="Inter 18pt" panose="02000503000000020004" pitchFamily="2" charset="0"/>
              </a:rPr>
              <a:t>vlasnički</a:t>
            </a:r>
            <a:r>
              <a:rPr lang="en-US" sz="1600" dirty="0">
                <a:latin typeface="Inter 18pt" panose="02000503000000020004" pitchFamily="2" charset="0"/>
                <a:ea typeface="Inter 18pt" panose="02000503000000020004" pitchFamily="2" charset="0"/>
              </a:rPr>
              <a:t> format Adobe </a:t>
            </a:r>
            <a:r>
              <a:rPr lang="en-US" sz="1600" dirty="0" err="1">
                <a:latin typeface="Inter 18pt" panose="02000503000000020004" pitchFamily="2" charset="0"/>
                <a:ea typeface="Inter 18pt" panose="02000503000000020004" pitchFamily="2" charset="0"/>
              </a:rPr>
              <a:t>Illustratora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jednog</a:t>
            </a:r>
            <a:r>
              <a:rPr lang="en-US" sz="1600" dirty="0">
                <a:latin typeface="Inter 18pt" panose="02000503000000020004" pitchFamily="2" charset="0"/>
                <a:ea typeface="Inter 18pt" panose="02000503000000020004" pitchFamily="2" charset="0"/>
              </a:rPr>
              <a:t> od </a:t>
            </a:r>
            <a:r>
              <a:rPr lang="en-US" sz="1600" dirty="0" err="1">
                <a:latin typeface="Inter 18pt" panose="02000503000000020004" pitchFamily="2" charset="0"/>
                <a:ea typeface="Inter 18pt" panose="02000503000000020004" pitchFamily="2" charset="0"/>
              </a:rPr>
              <a:t>najmoćnijih</a:t>
            </a:r>
            <a:r>
              <a:rPr lang="en-US" sz="1600" dirty="0">
                <a:latin typeface="Inter 18pt" panose="02000503000000020004" pitchFamily="2" charset="0"/>
                <a:ea typeface="Inter 18pt" panose="02000503000000020004" pitchFamily="2" charset="0"/>
              </a:rPr>
              <a:t> alata za rad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vektorskim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slikama</a:t>
            </a:r>
            <a:r>
              <a:rPr lang="en-US" sz="1600" dirty="0">
                <a:latin typeface="Inter 18pt" panose="02000503000000020004" pitchFamily="2" charset="0"/>
                <a:ea typeface="Inter 18pt" panose="02000503000000020004" pitchFamily="2" charset="0"/>
              </a:rPr>
              <a:t>. AI format </a:t>
            </a:r>
            <a:r>
              <a:rPr lang="en-US" sz="1600" dirty="0" err="1">
                <a:latin typeface="Inter 18pt" panose="02000503000000020004" pitchFamily="2" charset="0"/>
                <a:ea typeface="Inter 18pt" panose="02000503000000020004" pitchFamily="2" charset="0"/>
              </a:rPr>
              <a:t>omogućava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korisnicima</a:t>
            </a:r>
            <a:r>
              <a:rPr lang="en-US" sz="1600" dirty="0">
                <a:latin typeface="Inter 18pt" panose="02000503000000020004" pitchFamily="2" charset="0"/>
                <a:ea typeface="Inter 18pt" panose="02000503000000020004" pitchFamily="2" charset="0"/>
              </a:rPr>
              <a:t> da </a:t>
            </a:r>
            <a:r>
              <a:rPr lang="en-US" sz="1600" dirty="0" err="1">
                <a:latin typeface="Inter 18pt" panose="02000503000000020004" pitchFamily="2" charset="0"/>
                <a:ea typeface="Inter 18pt" panose="02000503000000020004" pitchFamily="2" charset="0"/>
              </a:rPr>
              <a:t>sačuvaju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složene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slojeve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efekte</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editabilnom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formatu</a:t>
            </a:r>
            <a:r>
              <a:rPr lang="en-US" sz="1600" dirty="0">
                <a:latin typeface="Inter 18pt" panose="02000503000000020004" pitchFamily="2" charset="0"/>
                <a:ea typeface="Inter 18pt" panose="02000503000000020004" pitchFamily="2" charset="0"/>
              </a:rPr>
              <a:t> koji je </a:t>
            </a:r>
            <a:r>
              <a:rPr lang="en-US" sz="1600" dirty="0" err="1">
                <a:latin typeface="Inter 18pt" panose="02000503000000020004" pitchFamily="2" charset="0"/>
                <a:ea typeface="Inter 18pt" panose="02000503000000020004" pitchFamily="2" charset="0"/>
              </a:rPr>
              <a:t>optimizovan</a:t>
            </a:r>
            <a:r>
              <a:rPr lang="en-US" sz="1600" dirty="0">
                <a:latin typeface="Inter 18pt" panose="02000503000000020004" pitchFamily="2" charset="0"/>
                <a:ea typeface="Inter 18pt" panose="02000503000000020004" pitchFamily="2" charset="0"/>
              </a:rPr>
              <a:t> za Adobe </a:t>
            </a:r>
            <a:r>
              <a:rPr lang="en-US" sz="1600" dirty="0" err="1">
                <a:latin typeface="Inter 18pt" panose="02000503000000020004" pitchFamily="2" charset="0"/>
                <a:ea typeface="Inter 18pt" panose="02000503000000020004" pitchFamily="2" charset="0"/>
              </a:rPr>
              <a:t>alatke</a:t>
            </a:r>
            <a:r>
              <a:rPr lang="en-US" sz="1600" dirty="0">
                <a:latin typeface="Inter 18pt" panose="02000503000000020004" pitchFamily="2" charset="0"/>
                <a:ea typeface="Inter 18pt" panose="02000503000000020004" pitchFamily="2" charset="0"/>
              </a:rPr>
              <a:t>.</a:t>
            </a:r>
          </a:p>
          <a:p>
            <a:pPr marL="0" indent="0">
              <a:buNone/>
            </a:pPr>
            <a:endParaRPr lang="en-US" sz="1600" dirty="0">
              <a:latin typeface="Inter 18pt" panose="02000503000000020004" pitchFamily="2" charset="0"/>
              <a:ea typeface="Inter 18pt" panose="02000503000000020004" pitchFamily="2" charset="0"/>
            </a:endParaRPr>
          </a:p>
          <a:p>
            <a:pPr marL="0" indent="0">
              <a:buNone/>
            </a:pPr>
            <a:r>
              <a:rPr lang="en-US" sz="1600" b="1" dirty="0" err="1">
                <a:latin typeface="Inter 18pt" panose="02000503000000020004" pitchFamily="2" charset="0"/>
                <a:ea typeface="Inter 18pt" panose="02000503000000020004" pitchFamily="2" charset="0"/>
              </a:rPr>
              <a:t>Ključne</a:t>
            </a:r>
            <a:r>
              <a:rPr lang="en-US" sz="1600" b="1" dirty="0">
                <a:latin typeface="Inter 18pt" panose="02000503000000020004" pitchFamily="2" charset="0"/>
                <a:ea typeface="Inter 18pt" panose="02000503000000020004" pitchFamily="2" charset="0"/>
              </a:rPr>
              <a:t> </a:t>
            </a:r>
            <a:r>
              <a:rPr lang="en-US" sz="1600" b="1" dirty="0" err="1">
                <a:latin typeface="Inter 18pt" panose="02000503000000020004" pitchFamily="2" charset="0"/>
                <a:ea typeface="Inter 18pt" panose="02000503000000020004" pitchFamily="2" charset="0"/>
              </a:rPr>
              <a:t>karakteristike</a:t>
            </a:r>
            <a:r>
              <a:rPr lang="en-US" sz="1600" b="1" dirty="0">
                <a:latin typeface="Inter 18pt" panose="02000503000000020004" pitchFamily="2" charset="0"/>
                <a:ea typeface="Inter 18pt" panose="02000503000000020004" pitchFamily="2" charset="0"/>
              </a:rPr>
              <a:t>:</a:t>
            </a:r>
            <a:endParaRPr lang="en-U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Specifičan</a:t>
            </a:r>
            <a:r>
              <a:rPr lang="en-US" sz="1600" dirty="0">
                <a:latin typeface="Inter 18pt" panose="02000503000000020004" pitchFamily="2" charset="0"/>
                <a:ea typeface="Inter 18pt" panose="02000503000000020004" pitchFamily="2" charset="0"/>
              </a:rPr>
              <a:t> za Adobe Illustrator, </a:t>
            </a:r>
            <a:r>
              <a:rPr lang="en-US" sz="1600" dirty="0" err="1">
                <a:latin typeface="Inter 18pt" panose="02000503000000020004" pitchFamily="2" charset="0"/>
                <a:ea typeface="Inter 18pt" panose="02000503000000020004" pitchFamily="2" charset="0"/>
              </a:rPr>
              <a:t>ali</a:t>
            </a:r>
            <a:r>
              <a:rPr lang="en-US" sz="1600" dirty="0">
                <a:latin typeface="Inter 18pt" panose="02000503000000020004" pitchFamily="2" charset="0"/>
                <a:ea typeface="Inter 18pt" panose="02000503000000020004" pitchFamily="2" charset="0"/>
              </a:rPr>
              <a:t> se </a:t>
            </a:r>
            <a:r>
              <a:rPr lang="en-US" sz="1600" dirty="0" err="1">
                <a:latin typeface="Inter 18pt" panose="02000503000000020004" pitchFamily="2" charset="0"/>
                <a:ea typeface="Inter 18pt" panose="02000503000000020004" pitchFamily="2" charset="0"/>
              </a:rPr>
              <a:t>može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eksportovati</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druge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formate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su</a:t>
            </a:r>
            <a:r>
              <a:rPr lang="en-US" sz="1600" dirty="0">
                <a:latin typeface="Inter 18pt" panose="02000503000000020004" pitchFamily="2" charset="0"/>
                <a:ea typeface="Inter 18pt" panose="02000503000000020004" pitchFamily="2" charset="0"/>
              </a:rPr>
              <a:t> SVG, EPS </a:t>
            </a:r>
            <a:r>
              <a:rPr lang="en-US" sz="1600" dirty="0" err="1">
                <a:latin typeface="Inter 18pt" panose="02000503000000020004" pitchFamily="2" charset="0"/>
                <a:ea typeface="Inter 18pt" panose="02000503000000020004" pitchFamily="2" charset="0"/>
              </a:rPr>
              <a:t>ili</a:t>
            </a:r>
            <a:r>
              <a:rPr lang="en-US" sz="1600" dirty="0">
                <a:latin typeface="Inter 18pt" panose="02000503000000020004" pitchFamily="2" charset="0"/>
                <a:ea typeface="Inter 18pt" panose="02000503000000020004" pitchFamily="2" charset="0"/>
              </a:rPr>
              <a:t> PDF.</a:t>
            </a: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Čuva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slojeve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gradijente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efekte</a:t>
            </a:r>
            <a:r>
              <a:rPr lang="en-US" sz="1600" dirty="0">
                <a:latin typeface="Inter 18pt" panose="02000503000000020004" pitchFamily="2" charset="0"/>
                <a:ea typeface="Inter 18pt" panose="02000503000000020004" pitchFamily="2" charset="0"/>
              </a:rPr>
              <a:t> koji se mogu </a:t>
            </a:r>
            <a:r>
              <a:rPr lang="en-US" sz="1600" dirty="0" err="1">
                <a:latin typeface="Inter 18pt" panose="02000503000000020004" pitchFamily="2" charset="0"/>
                <a:ea typeface="Inter 18pt" panose="02000503000000020004" pitchFamily="2" charset="0"/>
              </a:rPr>
              <a:t>lako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izmeniti</a:t>
            </a:r>
            <a:r>
              <a:rPr lang="en-US" sz="1600" dirty="0">
                <a:latin typeface="Inter 18pt" panose="02000503000000020004" pitchFamily="2" charset="0"/>
                <a:ea typeface="Inter 18pt" panose="02000503000000020004" pitchFamily="2" charset="0"/>
              </a:rPr>
              <a:t>.</a:t>
            </a:r>
          </a:p>
          <a:p>
            <a:pPr marL="0" indent="0">
              <a:buNone/>
            </a:pPr>
            <a:endParaRPr lang="en-US" sz="1600"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3912955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D7222DC-B7CA-C1F0-C1FB-A9ACE048DB36}"/>
              </a:ext>
            </a:extLst>
          </p:cNvPr>
          <p:cNvSpPr txBox="1">
            <a:spLocks/>
          </p:cNvSpPr>
          <p:nvPr/>
        </p:nvSpPr>
        <p:spPr>
          <a:xfrm>
            <a:off x="1295402" y="1091682"/>
            <a:ext cx="9601196" cy="399678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600" b="1" dirty="0" err="1">
                <a:latin typeface="Inter 18pt" panose="02000503000000020004" pitchFamily="2" charset="0"/>
                <a:ea typeface="Inter 18pt" panose="02000503000000020004" pitchFamily="2" charset="0"/>
              </a:rPr>
              <a:t>Upotreba</a:t>
            </a:r>
            <a:r>
              <a:rPr lang="en-US" sz="1600" b="1" dirty="0">
                <a:latin typeface="Inter 18pt" panose="02000503000000020004" pitchFamily="2" charset="0"/>
                <a:ea typeface="Inter 18pt" panose="02000503000000020004" pitchFamily="2" charset="0"/>
              </a:rPr>
              <a:t>:</a:t>
            </a:r>
            <a:br>
              <a:rPr lang="en-US" sz="1600" dirty="0">
                <a:latin typeface="Inter 18pt" panose="02000503000000020004" pitchFamily="2" charset="0"/>
                <a:ea typeface="Inter 18pt" panose="02000503000000020004" pitchFamily="2" charset="0"/>
              </a:rPr>
            </a:br>
            <a:r>
              <a:rPr lang="en-US" sz="1600" dirty="0" err="1">
                <a:latin typeface="Inter 18pt" panose="02000503000000020004" pitchFamily="2" charset="0"/>
                <a:ea typeface="Inter 18pt" panose="02000503000000020004" pitchFamily="2" charset="0"/>
              </a:rPr>
              <a:t>Najčešće</a:t>
            </a:r>
            <a:r>
              <a:rPr lang="en-US" sz="1600" dirty="0">
                <a:latin typeface="Inter 18pt" panose="02000503000000020004" pitchFamily="2" charset="0"/>
                <a:ea typeface="Inter 18pt" panose="02000503000000020004" pitchFamily="2" charset="0"/>
              </a:rPr>
              <a:t> se </a:t>
            </a:r>
            <a:r>
              <a:rPr lang="en-US" sz="1600" dirty="0" err="1">
                <a:latin typeface="Inter 18pt" panose="02000503000000020004" pitchFamily="2" charset="0"/>
                <a:ea typeface="Inter 18pt" panose="02000503000000020004" pitchFamily="2" charset="0"/>
              </a:rPr>
              <a:t>koristi</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složene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profesionalne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dizajne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projekte</a:t>
            </a:r>
            <a:r>
              <a:rPr lang="en-US" sz="1600" dirty="0">
                <a:latin typeface="Inter 18pt" panose="02000503000000020004" pitchFamily="2" charset="0"/>
                <a:ea typeface="Inter 18pt" panose="02000503000000020004" pitchFamily="2" charset="0"/>
              </a:rPr>
              <a:t> koji se </a:t>
            </a:r>
            <a:r>
              <a:rPr lang="en-US" sz="1600" dirty="0" err="1">
                <a:latin typeface="Inter 18pt" panose="02000503000000020004" pitchFamily="2" charset="0"/>
                <a:ea typeface="Inter 18pt" panose="02000503000000020004" pitchFamily="2" charset="0"/>
              </a:rPr>
              <a:t>obrađuju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isključivo</a:t>
            </a:r>
            <a:r>
              <a:rPr lang="en-US" sz="1600" dirty="0">
                <a:latin typeface="Inter 18pt" panose="02000503000000020004" pitchFamily="2" charset="0"/>
                <a:ea typeface="Inter 18pt" panose="02000503000000020004" pitchFamily="2" charset="0"/>
              </a:rPr>
              <a:t> u Adobe </a:t>
            </a:r>
            <a:r>
              <a:rPr lang="en-US" sz="1600" dirty="0" err="1">
                <a:latin typeface="Inter 18pt" panose="02000503000000020004" pitchFamily="2" charset="0"/>
                <a:ea typeface="Inter 18pt" panose="02000503000000020004" pitchFamily="2" charset="0"/>
              </a:rPr>
              <a:t>okruženju</a:t>
            </a:r>
            <a:r>
              <a:rPr lang="en-US" sz="1600" dirty="0">
                <a:latin typeface="Inter 18pt" panose="02000503000000020004" pitchFamily="2" charset="0"/>
                <a:ea typeface="Inter 18pt" panose="02000503000000020004" pitchFamily="2" charset="0"/>
              </a:rPr>
              <a:t>.</a:t>
            </a:r>
          </a:p>
          <a:p>
            <a:pPr marL="0" indent="0">
              <a:buNone/>
            </a:pPr>
            <a:endParaRPr lang="en-US" sz="1600" dirty="0">
              <a:latin typeface="Inter 18pt" panose="02000503000000020004" pitchFamily="2" charset="0"/>
              <a:ea typeface="Inter 18pt" panose="02000503000000020004" pitchFamily="2" charset="0"/>
            </a:endParaRPr>
          </a:p>
          <a:p>
            <a:pPr marL="0" indent="0">
              <a:buNone/>
            </a:pPr>
            <a:r>
              <a:rPr lang="en-US" sz="1600" b="1" dirty="0" err="1">
                <a:latin typeface="Inter 18pt" panose="02000503000000020004" pitchFamily="2" charset="0"/>
                <a:ea typeface="Inter 18pt" panose="02000503000000020004" pitchFamily="2" charset="0"/>
              </a:rPr>
              <a:t>Prednosti</a:t>
            </a:r>
            <a:r>
              <a:rPr lang="en-US" sz="1600" b="1" dirty="0">
                <a:latin typeface="Inter 18pt" panose="02000503000000020004" pitchFamily="2" charset="0"/>
                <a:ea typeface="Inter 18pt" panose="02000503000000020004" pitchFamily="2" charset="0"/>
              </a:rPr>
              <a:t>:</a:t>
            </a:r>
            <a:endParaRPr lang="en-U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Omogu</a:t>
            </a:r>
            <a:r>
              <a:rPr lang="sr-Latn-RS" sz="1600" dirty="0">
                <a:latin typeface="Inter 18pt" panose="02000503000000020004" pitchFamily="2" charset="0"/>
                <a:ea typeface="Inter 18pt" panose="02000503000000020004" pitchFamily="2" charset="0"/>
              </a:rPr>
              <a:t>ćava visoku preciznost i složenost dizajna</a:t>
            </a:r>
            <a:r>
              <a:rPr lang="en-US" sz="1600" dirty="0">
                <a:latin typeface="Inter 18pt" panose="02000503000000020004" pitchFamily="2" charset="0"/>
                <a:ea typeface="Inter 18pt" panose="02000503000000020004" pitchFamily="2" charset="0"/>
              </a:rPr>
              <a:t>.</a:t>
            </a: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Jednostavna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integracija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drugim</a:t>
            </a:r>
            <a:r>
              <a:rPr lang="en-US" sz="1600" dirty="0">
                <a:latin typeface="Inter 18pt" panose="02000503000000020004" pitchFamily="2" charset="0"/>
                <a:ea typeface="Inter 18pt" panose="02000503000000020004" pitchFamily="2" charset="0"/>
              </a:rPr>
              <a:t> Adobe </a:t>
            </a:r>
            <a:r>
              <a:rPr lang="en-US" sz="1600" dirty="0" err="1">
                <a:latin typeface="Inter 18pt" panose="02000503000000020004" pitchFamily="2" charset="0"/>
                <a:ea typeface="Inter 18pt" panose="02000503000000020004" pitchFamily="2" charset="0"/>
              </a:rPr>
              <a:t>alatima</a:t>
            </a:r>
            <a:r>
              <a:rPr lang="en-US" sz="1600" dirty="0">
                <a:latin typeface="Inter 18pt" panose="02000503000000020004" pitchFamily="2" charset="0"/>
                <a:ea typeface="Inter 18pt" panose="02000503000000020004" pitchFamily="2" charset="0"/>
              </a:rPr>
              <a:t> (Photoshop, InDesign, </a:t>
            </a:r>
            <a:r>
              <a:rPr lang="en-US" sz="1600" dirty="0" err="1">
                <a:latin typeface="Inter 18pt" panose="02000503000000020004" pitchFamily="2" charset="0"/>
                <a:ea typeface="Inter 18pt" panose="02000503000000020004" pitchFamily="2" charset="0"/>
              </a:rPr>
              <a:t>itd</a:t>
            </a:r>
            <a:r>
              <a:rPr lang="en-US" sz="1600" dirty="0">
                <a:latin typeface="Inter 18pt" panose="02000503000000020004" pitchFamily="2" charset="0"/>
                <a:ea typeface="Inter 18pt" panose="02000503000000020004" pitchFamily="2" charset="0"/>
              </a:rPr>
              <a:t>.).</a:t>
            </a:r>
            <a:endParaRPr lang="sr-Latn-RS" sz="1600" dirty="0">
              <a:latin typeface="Inter 18pt" panose="02000503000000020004" pitchFamily="2" charset="0"/>
              <a:ea typeface="Inter 18pt" panose="02000503000000020004" pitchFamily="2" charset="0"/>
            </a:endParaRPr>
          </a:p>
          <a:p>
            <a:pPr marL="0" indent="0">
              <a:buNone/>
            </a:pPr>
            <a:endParaRPr lang="en-US" sz="1600" dirty="0">
              <a:latin typeface="Inter 18pt" panose="02000503000000020004" pitchFamily="2" charset="0"/>
              <a:ea typeface="Inter 18pt" panose="02000503000000020004" pitchFamily="2" charset="0"/>
            </a:endParaRPr>
          </a:p>
          <a:p>
            <a:pPr marL="0" indent="0">
              <a:buNone/>
            </a:pPr>
            <a:r>
              <a:rPr lang="en-US" sz="1600" b="1" dirty="0">
                <a:latin typeface="Inter 18pt" panose="02000503000000020004" pitchFamily="2" charset="0"/>
                <a:ea typeface="Inter 18pt" panose="02000503000000020004" pitchFamily="2" charset="0"/>
              </a:rPr>
              <a:t>Mane:</a:t>
            </a:r>
            <a:endParaRPr lang="en-U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Ograničena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kompatibilnost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softverima</a:t>
            </a:r>
            <a:r>
              <a:rPr lang="en-US" sz="1600" dirty="0">
                <a:latin typeface="Inter 18pt" panose="02000503000000020004" pitchFamily="2" charset="0"/>
                <a:ea typeface="Inter 18pt" panose="02000503000000020004" pitchFamily="2" charset="0"/>
              </a:rPr>
              <a:t> koji </a:t>
            </a:r>
            <a:r>
              <a:rPr lang="en-US" sz="1600" dirty="0" err="1">
                <a:latin typeface="Inter 18pt" panose="02000503000000020004" pitchFamily="2" charset="0"/>
                <a:ea typeface="Inter 18pt" panose="02000503000000020004" pitchFamily="2" charset="0"/>
              </a:rPr>
              <a:t>nisu</a:t>
            </a:r>
            <a:r>
              <a:rPr lang="en-US" sz="1600" dirty="0">
                <a:latin typeface="Inter 18pt" panose="02000503000000020004" pitchFamily="2" charset="0"/>
                <a:ea typeface="Inter 18pt" panose="02000503000000020004" pitchFamily="2" charset="0"/>
              </a:rPr>
              <a:t> deo Adobe </a:t>
            </a:r>
            <a:r>
              <a:rPr lang="en-US" sz="1600" dirty="0" err="1">
                <a:latin typeface="Inter 18pt" panose="02000503000000020004" pitchFamily="2" charset="0"/>
                <a:ea typeface="Inter 18pt" panose="02000503000000020004" pitchFamily="2" charset="0"/>
              </a:rPr>
              <a:t>ekosistema</a:t>
            </a:r>
            <a:r>
              <a:rPr lang="en-US" sz="1600" dirty="0">
                <a:latin typeface="Inter 18pt" panose="02000503000000020004" pitchFamily="2" charset="0"/>
                <a:ea typeface="Inter 18pt" panose="02000503000000020004" pitchFamily="2" charset="0"/>
              </a:rPr>
              <a:t>.</a:t>
            </a:r>
            <a:endParaRPr lang="sr-Latn-RS" sz="1600" dirty="0">
              <a:latin typeface="Inter 18pt" panose="02000503000000020004" pitchFamily="2" charset="0"/>
              <a:ea typeface="Inter 18pt" panose="02000503000000020004" pitchFamily="2" charset="0"/>
            </a:endParaRPr>
          </a:p>
          <a:p>
            <a:pPr>
              <a:buFont typeface="Wingdings" panose="05000000000000000000" pitchFamily="2" charset="2"/>
              <a:buChar char="Ø"/>
            </a:pPr>
            <a:r>
              <a:rPr lang="en-US" sz="1600" dirty="0" err="1">
                <a:latin typeface="Inter 18pt" panose="02000503000000020004" pitchFamily="2" charset="0"/>
                <a:ea typeface="Inter 18pt" panose="02000503000000020004" pitchFamily="2" charset="0"/>
              </a:rPr>
              <a:t>Zahteva</a:t>
            </a:r>
            <a:r>
              <a:rPr lang="en-US" sz="1600" dirty="0">
                <a:latin typeface="Inter 18pt" panose="02000503000000020004" pitchFamily="2" charset="0"/>
                <a:ea typeface="Inter 18pt" panose="02000503000000020004" pitchFamily="2" charset="0"/>
              </a:rPr>
              <a:t> Adobe Illustrator za </a:t>
            </a:r>
            <a:r>
              <a:rPr lang="en-US" sz="1600" dirty="0" err="1">
                <a:latin typeface="Inter 18pt" panose="02000503000000020004" pitchFamily="2" charset="0"/>
                <a:ea typeface="Inter 18pt" panose="02000503000000020004" pitchFamily="2" charset="0"/>
              </a:rPr>
              <a:t>uređivanje</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punom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kapacitetu</a:t>
            </a:r>
            <a:r>
              <a:rPr lang="en-US" sz="1600" dirty="0">
                <a:latin typeface="Inter 18pt" panose="02000503000000020004" pitchFamily="2" charset="0"/>
                <a:ea typeface="Inter 18pt" panose="02000503000000020004" pitchFamily="2" charset="0"/>
              </a:rPr>
              <a:t>.</a:t>
            </a:r>
          </a:p>
        </p:txBody>
      </p:sp>
      <p:pic>
        <p:nvPicPr>
          <p:cNvPr id="6" name="Picture 5">
            <a:extLst>
              <a:ext uri="{FF2B5EF4-FFF2-40B4-BE49-F238E27FC236}">
                <a16:creationId xmlns:a16="http://schemas.microsoft.com/office/drawing/2014/main" id="{A3ADCD2A-3637-E9A9-20BE-8FCA40085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361" y="4030208"/>
            <a:ext cx="2606123" cy="1258685"/>
          </a:xfrm>
          <a:prstGeom prst="rect">
            <a:avLst/>
          </a:prstGeom>
        </p:spPr>
      </p:pic>
      <p:sp>
        <p:nvSpPr>
          <p:cNvPr id="7" name="TextBox 6">
            <a:extLst>
              <a:ext uri="{FF2B5EF4-FFF2-40B4-BE49-F238E27FC236}">
                <a16:creationId xmlns:a16="http://schemas.microsoft.com/office/drawing/2014/main" id="{D67C9E23-2A70-D199-9B51-55433FF35135}"/>
              </a:ext>
            </a:extLst>
          </p:cNvPr>
          <p:cNvSpPr txBox="1"/>
          <p:nvPr/>
        </p:nvSpPr>
        <p:spPr>
          <a:xfrm>
            <a:off x="7697756" y="5393094"/>
            <a:ext cx="3704252"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a:t>
            </a:r>
            <a:r>
              <a:rPr lang="en-US" sz="1200" i="1" dirty="0">
                <a:latin typeface="Inter 18pt" panose="02000503000000020004" pitchFamily="2" charset="0"/>
                <a:ea typeface="Inter 18pt" panose="02000503000000020004" pitchFamily="2" charset="0"/>
              </a:rPr>
              <a:t>1</a:t>
            </a:r>
            <a:r>
              <a:rPr lang="sr-Latn-RS" sz="1200" i="1" dirty="0">
                <a:latin typeface="Inter 18pt" panose="02000503000000020004" pitchFamily="2" charset="0"/>
                <a:ea typeface="Inter 18pt" panose="02000503000000020004" pitchFamily="2" charset="0"/>
              </a:rPr>
              <a:t>1. Prikaz akcije Pen Tool alata u AI softveru</a:t>
            </a:r>
          </a:p>
        </p:txBody>
      </p:sp>
    </p:spTree>
    <p:extLst>
      <p:ext uri="{BB962C8B-B14F-4D97-AF65-F5344CB8AC3E}">
        <p14:creationId xmlns:p14="http://schemas.microsoft.com/office/powerpoint/2010/main" val="2626877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C608-6FE3-259F-FE76-F626E62F722A}"/>
              </a:ext>
            </a:extLst>
          </p:cNvPr>
          <p:cNvSpPr>
            <a:spLocks noGrp="1"/>
          </p:cNvSpPr>
          <p:nvPr>
            <p:ph type="title"/>
          </p:nvPr>
        </p:nvSpPr>
        <p:spPr/>
        <p:txBody>
          <a:bodyPr/>
          <a:lstStyle/>
          <a:p>
            <a:r>
              <a:rPr lang="en-US" sz="4400" dirty="0">
                <a:latin typeface="Oswald" panose="00000500000000000000" pitchFamily="2" charset="0"/>
              </a:rPr>
              <a:t>6</a:t>
            </a:r>
            <a:r>
              <a:rPr lang="sr-Latn-RS" sz="4400" dirty="0">
                <a:latin typeface="Oswald" panose="00000500000000000000" pitchFamily="2" charset="0"/>
              </a:rPr>
              <a:t>. </a:t>
            </a:r>
            <a:r>
              <a:rPr lang="en-US" sz="4400" dirty="0" err="1">
                <a:latin typeface="Oswald" panose="00000500000000000000" pitchFamily="2" charset="0"/>
              </a:rPr>
              <a:t>Proces</a:t>
            </a:r>
            <a:r>
              <a:rPr lang="en-US" sz="4400" dirty="0">
                <a:latin typeface="Oswald" panose="00000500000000000000" pitchFamily="2" charset="0"/>
              </a:rPr>
              <a:t> </a:t>
            </a:r>
            <a:r>
              <a:rPr lang="en-US" sz="4400" dirty="0" err="1">
                <a:latin typeface="Oswald" panose="00000500000000000000" pitchFamily="2" charset="0"/>
              </a:rPr>
              <a:t>obrade</a:t>
            </a:r>
            <a:r>
              <a:rPr lang="en-US" sz="4400" dirty="0">
                <a:latin typeface="Oswald" panose="00000500000000000000" pitchFamily="2" charset="0"/>
              </a:rPr>
              <a:t> </a:t>
            </a:r>
            <a:r>
              <a:rPr lang="en-US" sz="4400" dirty="0" err="1">
                <a:latin typeface="Oswald" panose="00000500000000000000" pitchFamily="2" charset="0"/>
              </a:rPr>
              <a:t>vektorskih</a:t>
            </a:r>
            <a:r>
              <a:rPr lang="en-US" sz="4400" dirty="0">
                <a:latin typeface="Oswald" panose="00000500000000000000" pitchFamily="2" charset="0"/>
              </a:rPr>
              <a:t> </a:t>
            </a:r>
            <a:r>
              <a:rPr lang="en-US" sz="4400" dirty="0" err="1">
                <a:latin typeface="Oswald" panose="00000500000000000000" pitchFamily="2" charset="0"/>
              </a:rPr>
              <a:t>slika</a:t>
            </a:r>
            <a:endParaRPr lang="sr-Latn-RS" dirty="0"/>
          </a:p>
        </p:txBody>
      </p:sp>
      <p:sp>
        <p:nvSpPr>
          <p:cNvPr id="3" name="Content Placeholder 2">
            <a:extLst>
              <a:ext uri="{FF2B5EF4-FFF2-40B4-BE49-F238E27FC236}">
                <a16:creationId xmlns:a16="http://schemas.microsoft.com/office/drawing/2014/main" id="{15F6005B-0886-EF68-07D7-3F56E452CDB2}"/>
              </a:ext>
            </a:extLst>
          </p:cNvPr>
          <p:cNvSpPr>
            <a:spLocks noGrp="1"/>
          </p:cNvSpPr>
          <p:nvPr>
            <p:ph idx="1"/>
          </p:nvPr>
        </p:nvSpPr>
        <p:spPr/>
        <p:txBody>
          <a:bodyPr/>
          <a:lstStyle/>
          <a:p>
            <a:pPr marL="0" indent="0">
              <a:buNone/>
            </a:pPr>
            <a:r>
              <a:rPr lang="en-US" sz="3000" b="1" dirty="0">
                <a:solidFill>
                  <a:schemeClr val="tx2"/>
                </a:solidFill>
                <a:latin typeface="Inter 18pt" panose="020B0604020202020204" charset="0"/>
                <a:ea typeface="Inter 18pt" panose="020B0604020202020204" charset="0"/>
              </a:rPr>
              <a:t>V</a:t>
            </a:r>
            <a:r>
              <a:rPr lang="sr-Latn-RS" sz="1600" dirty="0">
                <a:latin typeface="Inter 18pt" panose="020B0604020202020204" charset="0"/>
                <a:ea typeface="Inter 18pt" panose="020B0604020202020204" charset="0"/>
              </a:rPr>
              <a:t>ektorski dizajn uključuje korake koji omogućavaju transformaciju osnovnih oblika u kompleksne i atraktivne grafike. Proces obrade obuhvata kreiranje i prilagođavanje elemenata, primenu boja i efekata, kao i rad sa slojevima za organizaciju dizajna. Ovaj metod pruža preciznost i fleksibilnost, što ga čini idealnim za širok spektar primena u grafičkom dizajnu, tehničkim crtežima i ilustracijama. U nastavku su opisani ključni aspekti obrade vektorskih grafika.</a:t>
            </a:r>
          </a:p>
          <a:p>
            <a:endParaRPr lang="sr-Latn-RS" dirty="0"/>
          </a:p>
        </p:txBody>
      </p:sp>
    </p:spTree>
    <p:extLst>
      <p:ext uri="{BB962C8B-B14F-4D97-AF65-F5344CB8AC3E}">
        <p14:creationId xmlns:p14="http://schemas.microsoft.com/office/powerpoint/2010/main" val="1578047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0FF1E6-CFCE-B658-4A80-0627E4C19882}"/>
              </a:ext>
            </a:extLst>
          </p:cNvPr>
          <p:cNvSpPr>
            <a:spLocks noGrp="1"/>
          </p:cNvSpPr>
          <p:nvPr>
            <p:ph type="title"/>
          </p:nvPr>
        </p:nvSpPr>
        <p:spPr/>
        <p:txBody>
          <a:bodyPr>
            <a:normAutofit/>
          </a:bodyPr>
          <a:lstStyle/>
          <a:p>
            <a:r>
              <a:rPr lang="sr-Latn-RS" sz="2400" dirty="0">
                <a:latin typeface="Oswald" panose="00000500000000000000" pitchFamily="2" charset="-18"/>
              </a:rPr>
              <a:t>6.1. K</a:t>
            </a:r>
            <a:r>
              <a:rPr lang="en-US" sz="2400" dirty="0" err="1">
                <a:latin typeface="Oswald" panose="00000500000000000000" pitchFamily="2" charset="-18"/>
              </a:rPr>
              <a:t>reiranje</a:t>
            </a:r>
            <a:r>
              <a:rPr lang="sr-Latn-RS" sz="2400" dirty="0">
                <a:latin typeface="Oswald" panose="00000500000000000000" pitchFamily="2" charset="-18"/>
              </a:rPr>
              <a:t> osnovnih oblika</a:t>
            </a:r>
          </a:p>
        </p:txBody>
      </p:sp>
      <p:sp>
        <p:nvSpPr>
          <p:cNvPr id="5" name="Content Placeholder 4">
            <a:extLst>
              <a:ext uri="{FF2B5EF4-FFF2-40B4-BE49-F238E27FC236}">
                <a16:creationId xmlns:a16="http://schemas.microsoft.com/office/drawing/2014/main" id="{17C08BEB-669A-9C6F-B7ED-F36E7373E57C}"/>
              </a:ext>
            </a:extLst>
          </p:cNvPr>
          <p:cNvSpPr>
            <a:spLocks noGrp="1"/>
          </p:cNvSpPr>
          <p:nvPr>
            <p:ph idx="1"/>
          </p:nvPr>
        </p:nvSpPr>
        <p:spPr>
          <a:xfrm>
            <a:off x="1295401" y="2761213"/>
            <a:ext cx="9601196" cy="3318936"/>
          </a:xfrm>
        </p:spPr>
        <p:txBody>
          <a:bodyPr>
            <a:normAutofit/>
          </a:bodyPr>
          <a:lstStyle/>
          <a:p>
            <a:pPr marL="0" indent="0">
              <a:buNone/>
            </a:pPr>
            <a:r>
              <a:rPr lang="sr-Latn-RS" sz="1600" dirty="0">
                <a:latin typeface="Inter 18pt" panose="020B0604020202020204" charset="0"/>
                <a:ea typeface="Inter 18pt" panose="020B0604020202020204" charset="0"/>
              </a:rPr>
              <a:t>Vektorske slike započinju jednostavnim oblicima kao što su pravougaonici, elipse, poligoni i linije. Ovi elementi su građevinski blokovi za složenije grafike. Prilagođavanje veličine, rotacija i transformacija omogućavaju lako kombinovanje oblika u složenije dizajne.</a:t>
            </a:r>
            <a:br>
              <a:rPr lang="sr-Latn-RS" sz="1600" dirty="0">
                <a:latin typeface="Inter 18pt" panose="020B0604020202020204" charset="0"/>
                <a:ea typeface="Inter 18pt" panose="020B0604020202020204" charset="0"/>
              </a:rPr>
            </a:br>
            <a:endParaRPr lang="en-US" sz="1600" dirty="0">
              <a:latin typeface="Inter 18pt" panose="020B0604020202020204" charset="0"/>
              <a:ea typeface="Inter 18pt" panose="020B0604020202020204" charset="0"/>
            </a:endParaRPr>
          </a:p>
          <a:p>
            <a:pPr marL="0" indent="0">
              <a:buNone/>
            </a:pPr>
            <a:r>
              <a:rPr lang="sr-Latn-RS" sz="1600" b="1" dirty="0">
                <a:latin typeface="Inter 18pt" panose="020B0604020202020204" charset="0"/>
                <a:ea typeface="Inter 18pt" panose="020B0604020202020204" charset="0"/>
              </a:rPr>
              <a:t>Primer:</a:t>
            </a:r>
            <a:r>
              <a:rPr lang="sr-Latn-RS" sz="1600" dirty="0">
                <a:latin typeface="Inter 18pt" panose="020B0604020202020204" charset="0"/>
                <a:ea typeface="Inter 18pt" panose="020B0604020202020204" charset="0"/>
              </a:rPr>
              <a:t> Kreiranje osnovnog dizajna logotipa počinje jednostavnim linijama i krugovima, koji se kasnije spajaju u celinu.</a:t>
            </a:r>
            <a:endParaRPr lang="en-US" sz="1600" dirty="0">
              <a:latin typeface="Inter 18pt" panose="020B0604020202020204" charset="0"/>
              <a:ea typeface="Inter 18pt" panose="020B0604020202020204" charset="0"/>
            </a:endParaRPr>
          </a:p>
          <a:p>
            <a:pPr marL="0" indent="0">
              <a:buNone/>
            </a:pPr>
            <a:endParaRPr lang="en-US" sz="1600" dirty="0">
              <a:latin typeface="Inter 18pt" panose="020B0604020202020204" charset="0"/>
              <a:ea typeface="Inter 18pt" panose="020B0604020202020204" charset="0"/>
            </a:endParaRPr>
          </a:p>
          <a:p>
            <a:pPr marL="0" indent="0">
              <a:buNone/>
            </a:pPr>
            <a:r>
              <a:rPr lang="en-US" sz="1600" dirty="0">
                <a:latin typeface="Inter 18pt" panose="020B0604020202020204" charset="0"/>
                <a:ea typeface="Inter 18pt" panose="020B0604020202020204" charset="0"/>
              </a:rPr>
              <a:t>                                                                                                                         </a:t>
            </a:r>
          </a:p>
        </p:txBody>
      </p:sp>
      <p:pic>
        <p:nvPicPr>
          <p:cNvPr id="3" name="Picture 2" descr="A shark drawing with a shark head&#10;&#10;Description automatically generated with medium confidence">
            <a:extLst>
              <a:ext uri="{FF2B5EF4-FFF2-40B4-BE49-F238E27FC236}">
                <a16:creationId xmlns:a16="http://schemas.microsoft.com/office/drawing/2014/main" id="{9A9987F9-7E9E-599F-3726-60D85592C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7921" y="4216400"/>
            <a:ext cx="2888676" cy="1624880"/>
          </a:xfrm>
          <a:prstGeom prst="rect">
            <a:avLst/>
          </a:prstGeom>
        </p:spPr>
      </p:pic>
      <p:sp>
        <p:nvSpPr>
          <p:cNvPr id="7" name="TextBox 6">
            <a:extLst>
              <a:ext uri="{FF2B5EF4-FFF2-40B4-BE49-F238E27FC236}">
                <a16:creationId xmlns:a16="http://schemas.microsoft.com/office/drawing/2014/main" id="{BE6283B6-1259-EDF5-56C3-8E74BDC9F205}"/>
              </a:ext>
            </a:extLst>
          </p:cNvPr>
          <p:cNvSpPr txBox="1"/>
          <p:nvPr/>
        </p:nvSpPr>
        <p:spPr>
          <a:xfrm>
            <a:off x="8007921" y="5841280"/>
            <a:ext cx="2888675" cy="553998"/>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a:t>
            </a:r>
            <a:r>
              <a:rPr lang="en-US" sz="1200" i="1" dirty="0">
                <a:latin typeface="Inter 18pt" panose="02000503000000020004" pitchFamily="2" charset="0"/>
                <a:ea typeface="Inter 18pt" panose="02000503000000020004" pitchFamily="2" charset="0"/>
              </a:rPr>
              <a:t>12</a:t>
            </a:r>
            <a:r>
              <a:rPr lang="sr-Latn-RS" sz="1200" i="1" dirty="0">
                <a:latin typeface="Inter 18pt" panose="02000503000000020004" pitchFamily="2" charset="0"/>
                <a:ea typeface="Inter 18pt" panose="02000503000000020004" pitchFamily="2" charset="0"/>
              </a:rPr>
              <a:t>.</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Prikaz</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osnovnih</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oblika</a:t>
            </a:r>
            <a:r>
              <a:rPr lang="sr-Latn-RS" sz="1200" i="1" dirty="0">
                <a:latin typeface="Inter 18pt" panose="02000503000000020004" pitchFamily="2" charset="0"/>
                <a:ea typeface="Inter 18pt" panose="02000503000000020004" pitchFamily="2" charset="0"/>
              </a:rPr>
              <a:t> </a:t>
            </a:r>
            <a:endParaRPr lang="en-US" sz="1200" i="1" dirty="0">
              <a:latin typeface="Inter 18pt" panose="02000503000000020004" pitchFamily="2" charset="0"/>
              <a:ea typeface="Inter 18pt" panose="02000503000000020004" pitchFamily="2" charset="0"/>
            </a:endParaRPr>
          </a:p>
          <a:p>
            <a:endParaRPr lang="sr-Latn-RS" dirty="0"/>
          </a:p>
        </p:txBody>
      </p:sp>
    </p:spTree>
    <p:extLst>
      <p:ext uri="{BB962C8B-B14F-4D97-AF65-F5344CB8AC3E}">
        <p14:creationId xmlns:p14="http://schemas.microsoft.com/office/powerpoint/2010/main" val="793033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96B-4B75-481B-E406-4104CF894DF5}"/>
              </a:ext>
            </a:extLst>
          </p:cNvPr>
          <p:cNvSpPr>
            <a:spLocks noGrp="1"/>
          </p:cNvSpPr>
          <p:nvPr>
            <p:ph type="title"/>
          </p:nvPr>
        </p:nvSpPr>
        <p:spPr/>
        <p:txBody>
          <a:bodyPr>
            <a:normAutofit/>
          </a:bodyPr>
          <a:lstStyle/>
          <a:p>
            <a:r>
              <a:rPr lang="sr-Latn-RS" sz="2400" dirty="0">
                <a:latin typeface="Oswald" panose="00000500000000000000" pitchFamily="2" charset="-18"/>
              </a:rPr>
              <a:t>6.</a:t>
            </a:r>
            <a:r>
              <a:rPr lang="en-US" sz="2400" dirty="0">
                <a:latin typeface="Oswald" panose="00000500000000000000" pitchFamily="2" charset="-18"/>
              </a:rPr>
              <a:t>2</a:t>
            </a:r>
            <a:r>
              <a:rPr lang="sr-Latn-RS" sz="2400" dirty="0">
                <a:latin typeface="Oswald" panose="00000500000000000000" pitchFamily="2" charset="-18"/>
              </a:rPr>
              <a:t>. Dodavanje boja i gradijenata</a:t>
            </a:r>
          </a:p>
        </p:txBody>
      </p:sp>
      <p:sp>
        <p:nvSpPr>
          <p:cNvPr id="3" name="Content Placeholder 2">
            <a:extLst>
              <a:ext uri="{FF2B5EF4-FFF2-40B4-BE49-F238E27FC236}">
                <a16:creationId xmlns:a16="http://schemas.microsoft.com/office/drawing/2014/main" id="{6E7C02CA-EB4C-4AA7-0F34-39B7D9C95775}"/>
              </a:ext>
            </a:extLst>
          </p:cNvPr>
          <p:cNvSpPr>
            <a:spLocks noGrp="1"/>
          </p:cNvSpPr>
          <p:nvPr>
            <p:ph idx="1"/>
          </p:nvPr>
        </p:nvSpPr>
        <p:spPr/>
        <p:txBody>
          <a:bodyPr>
            <a:normAutofit/>
          </a:bodyPr>
          <a:lstStyle/>
          <a:p>
            <a:pPr marL="0" indent="0">
              <a:buNone/>
            </a:pPr>
            <a:r>
              <a:rPr lang="sr-Latn-RS" sz="1600" dirty="0">
                <a:latin typeface="Inter 18pt" panose="020B0604020202020204" charset="0"/>
                <a:ea typeface="Inter 18pt" panose="020B0604020202020204" charset="0"/>
              </a:rPr>
              <a:t>Vektorski softveri nude preciznu kontrolu nad bojama koristeći CMYK i RGB modele. Gradijenti i transparentnost dodaju dubinu, dok efekti kao što su senke i svetlosni prelivi daju vizuelni identitet grafici.</a:t>
            </a:r>
            <a:br>
              <a:rPr lang="sr-Latn-RS" sz="1600" dirty="0">
                <a:latin typeface="Inter 18pt" panose="020B0604020202020204" charset="0"/>
                <a:ea typeface="Inter 18pt" panose="020B0604020202020204" charset="0"/>
              </a:rPr>
            </a:br>
            <a:endParaRPr lang="en-US" sz="1600" dirty="0">
              <a:latin typeface="Inter 18pt" panose="020B0604020202020204" charset="0"/>
              <a:ea typeface="Inter 18pt" panose="020B0604020202020204" charset="0"/>
            </a:endParaRPr>
          </a:p>
          <a:p>
            <a:pPr marL="0" indent="0">
              <a:buNone/>
            </a:pPr>
            <a:r>
              <a:rPr lang="sr-Latn-RS" sz="1600" b="1" dirty="0">
                <a:latin typeface="Inter 18pt" panose="020B0604020202020204" charset="0"/>
                <a:ea typeface="Inter 18pt" panose="020B0604020202020204" charset="0"/>
              </a:rPr>
              <a:t>Primer:</a:t>
            </a:r>
            <a:r>
              <a:rPr lang="sr-Latn-RS" sz="1600" dirty="0">
                <a:latin typeface="Inter 18pt" panose="020B0604020202020204" charset="0"/>
                <a:ea typeface="Inter 18pt" panose="020B0604020202020204" charset="0"/>
              </a:rPr>
              <a:t> Primena gradijenata na logotipu može simulirati refleksiju svetlosti, čineći dizajn dinamičnijim.</a:t>
            </a:r>
          </a:p>
        </p:txBody>
      </p:sp>
      <p:pic>
        <p:nvPicPr>
          <p:cNvPr id="5" name="Picture 4" descr="A set of oval shadow effects&#10;&#10;Description automatically generated">
            <a:extLst>
              <a:ext uri="{FF2B5EF4-FFF2-40B4-BE49-F238E27FC236}">
                <a16:creationId xmlns:a16="http://schemas.microsoft.com/office/drawing/2014/main" id="{E3D0C9D5-D62D-5C97-D8FE-77ED3E4A1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263" y="4131142"/>
            <a:ext cx="2895334" cy="1657177"/>
          </a:xfrm>
          <a:prstGeom prst="rect">
            <a:avLst/>
          </a:prstGeom>
        </p:spPr>
      </p:pic>
      <p:sp>
        <p:nvSpPr>
          <p:cNvPr id="7" name="TextBox 6">
            <a:extLst>
              <a:ext uri="{FF2B5EF4-FFF2-40B4-BE49-F238E27FC236}">
                <a16:creationId xmlns:a16="http://schemas.microsoft.com/office/drawing/2014/main" id="{6A2EBFA9-7B2E-F2EC-D927-6A7696AE3D02}"/>
              </a:ext>
            </a:extLst>
          </p:cNvPr>
          <p:cNvSpPr txBox="1"/>
          <p:nvPr/>
        </p:nvSpPr>
        <p:spPr>
          <a:xfrm>
            <a:off x="8001263" y="5788319"/>
            <a:ext cx="2786711" cy="553998"/>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a:t>
            </a:r>
            <a:r>
              <a:rPr lang="en-US" sz="1200" i="1" dirty="0">
                <a:latin typeface="Inter 18pt" panose="02000503000000020004" pitchFamily="2" charset="0"/>
                <a:ea typeface="Inter 18pt" panose="02000503000000020004" pitchFamily="2" charset="0"/>
              </a:rPr>
              <a:t>13</a:t>
            </a:r>
            <a:r>
              <a:rPr lang="sr-Latn-RS" sz="1200" i="1" dirty="0">
                <a:latin typeface="Inter 18pt" panose="02000503000000020004" pitchFamily="2" charset="0"/>
                <a:ea typeface="Inter 18pt" panose="02000503000000020004" pitchFamily="2" charset="0"/>
              </a:rPr>
              <a:t>.</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Efekat</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sencenja</a:t>
            </a:r>
            <a:endParaRPr lang="en-US" sz="1200" i="1" dirty="0">
              <a:latin typeface="Inter 18pt" panose="02000503000000020004" pitchFamily="2" charset="0"/>
              <a:ea typeface="Inter 18pt" panose="02000503000000020004" pitchFamily="2" charset="0"/>
            </a:endParaRPr>
          </a:p>
          <a:p>
            <a:endParaRPr lang="sr-Latn-RS" dirty="0"/>
          </a:p>
        </p:txBody>
      </p:sp>
    </p:spTree>
    <p:extLst>
      <p:ext uri="{BB962C8B-B14F-4D97-AF65-F5344CB8AC3E}">
        <p14:creationId xmlns:p14="http://schemas.microsoft.com/office/powerpoint/2010/main" val="1481902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BDDB-19DB-AC8A-D74C-94F6C6BEABDA}"/>
              </a:ext>
            </a:extLst>
          </p:cNvPr>
          <p:cNvSpPr>
            <a:spLocks noGrp="1"/>
          </p:cNvSpPr>
          <p:nvPr>
            <p:ph type="title"/>
          </p:nvPr>
        </p:nvSpPr>
        <p:spPr/>
        <p:txBody>
          <a:bodyPr>
            <a:normAutofit/>
          </a:bodyPr>
          <a:lstStyle/>
          <a:p>
            <a:r>
              <a:rPr lang="sr-Latn-RS" sz="2400" dirty="0">
                <a:latin typeface="Oswald" panose="00000500000000000000" pitchFamily="2" charset="-18"/>
              </a:rPr>
              <a:t>6.</a:t>
            </a:r>
            <a:r>
              <a:rPr lang="en-US" sz="2400" dirty="0">
                <a:latin typeface="Oswald" panose="00000500000000000000" pitchFamily="2" charset="-18"/>
              </a:rPr>
              <a:t>3. </a:t>
            </a:r>
            <a:r>
              <a:rPr lang="en-US" sz="2400" dirty="0" err="1">
                <a:latin typeface="Oswald" panose="00000500000000000000" pitchFamily="2" charset="-18"/>
              </a:rPr>
              <a:t>Spajanje</a:t>
            </a:r>
            <a:r>
              <a:rPr lang="en-US" sz="2400" dirty="0">
                <a:latin typeface="Oswald" panose="00000500000000000000" pitchFamily="2" charset="-18"/>
              </a:rPr>
              <a:t> I </a:t>
            </a:r>
            <a:r>
              <a:rPr lang="en-US" sz="2400" dirty="0" err="1">
                <a:latin typeface="Oswald" panose="00000500000000000000" pitchFamily="2" charset="-18"/>
              </a:rPr>
              <a:t>preklapanje</a:t>
            </a:r>
            <a:r>
              <a:rPr lang="en-US" sz="2400" dirty="0">
                <a:latin typeface="Oswald" panose="00000500000000000000" pitchFamily="2" charset="-18"/>
              </a:rPr>
              <a:t> </a:t>
            </a:r>
            <a:r>
              <a:rPr lang="en-US" sz="2400" dirty="0" err="1">
                <a:latin typeface="Oswald" panose="00000500000000000000" pitchFamily="2" charset="-18"/>
              </a:rPr>
              <a:t>oblika</a:t>
            </a:r>
            <a:endParaRPr lang="sr-Latn-RS" sz="2400" dirty="0"/>
          </a:p>
        </p:txBody>
      </p:sp>
      <p:sp>
        <p:nvSpPr>
          <p:cNvPr id="3" name="Content Placeholder 2">
            <a:extLst>
              <a:ext uri="{FF2B5EF4-FFF2-40B4-BE49-F238E27FC236}">
                <a16:creationId xmlns:a16="http://schemas.microsoft.com/office/drawing/2014/main" id="{D2A72443-A924-7678-F091-478DAB4863DF}"/>
              </a:ext>
            </a:extLst>
          </p:cNvPr>
          <p:cNvSpPr>
            <a:spLocks noGrp="1"/>
          </p:cNvSpPr>
          <p:nvPr>
            <p:ph idx="1"/>
          </p:nvPr>
        </p:nvSpPr>
        <p:spPr/>
        <p:txBody>
          <a:bodyPr>
            <a:normAutofit/>
          </a:bodyPr>
          <a:lstStyle/>
          <a:p>
            <a:pPr marL="0" indent="0">
              <a:buNone/>
            </a:pPr>
            <a:r>
              <a:rPr lang="sr-Latn-RS" sz="1600" dirty="0">
                <a:latin typeface="Inter 18pt" panose="020B0604020202020204" charset="0"/>
                <a:ea typeface="Inter 18pt" panose="020B0604020202020204" charset="0"/>
              </a:rPr>
              <a:t>Kombinovanje oblika kroz alatke za spajanje (booleovske operacije) omogućava kreiranje novih dizajna. Preklapanje različitih slojeva i upotreba transparencije doprinosi stvaranju unikatnih vizuelnih rešenja.</a:t>
            </a:r>
            <a:br>
              <a:rPr lang="sr-Latn-RS" sz="1600" dirty="0">
                <a:latin typeface="Inter 18pt" panose="020B0604020202020204" charset="0"/>
                <a:ea typeface="Inter 18pt" panose="020B0604020202020204" charset="0"/>
              </a:rPr>
            </a:br>
            <a:endParaRPr lang="en-US" sz="1600" dirty="0">
              <a:latin typeface="Inter 18pt" panose="020B0604020202020204" charset="0"/>
              <a:ea typeface="Inter 18pt" panose="020B0604020202020204" charset="0"/>
            </a:endParaRPr>
          </a:p>
          <a:p>
            <a:pPr marL="0" indent="0">
              <a:buNone/>
            </a:pPr>
            <a:r>
              <a:rPr lang="sr-Latn-RS" sz="1600" b="1" dirty="0">
                <a:latin typeface="Inter 18pt" panose="020B0604020202020204" charset="0"/>
                <a:ea typeface="Inter 18pt" panose="020B0604020202020204" charset="0"/>
              </a:rPr>
              <a:t>Primer:</a:t>
            </a:r>
            <a:r>
              <a:rPr lang="sr-Latn-RS" sz="1600" dirty="0">
                <a:latin typeface="Inter 18pt" panose="020B0604020202020204" charset="0"/>
                <a:ea typeface="Inter 18pt" panose="020B0604020202020204" charset="0"/>
              </a:rPr>
              <a:t> Oblikovanje piktograma za aplikacije korišćenjem kombinacije krugova i pravougaonika.</a:t>
            </a:r>
          </a:p>
        </p:txBody>
      </p:sp>
      <p:pic>
        <p:nvPicPr>
          <p:cNvPr id="5" name="Picture 4" descr="A colorful infographic with text&#10;&#10;Description automatically generated">
            <a:extLst>
              <a:ext uri="{FF2B5EF4-FFF2-40B4-BE49-F238E27FC236}">
                <a16:creationId xmlns:a16="http://schemas.microsoft.com/office/drawing/2014/main" id="{63E1441F-A21B-3F79-AE52-61F23739E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8936" y="3985747"/>
            <a:ext cx="3357661" cy="1763301"/>
          </a:xfrm>
          <a:prstGeom prst="rect">
            <a:avLst/>
          </a:prstGeom>
        </p:spPr>
      </p:pic>
      <p:sp>
        <p:nvSpPr>
          <p:cNvPr id="7" name="TextBox 6">
            <a:extLst>
              <a:ext uri="{FF2B5EF4-FFF2-40B4-BE49-F238E27FC236}">
                <a16:creationId xmlns:a16="http://schemas.microsoft.com/office/drawing/2014/main" id="{999BD203-028B-97B2-4ED3-12417800711A}"/>
              </a:ext>
            </a:extLst>
          </p:cNvPr>
          <p:cNvSpPr txBox="1"/>
          <p:nvPr/>
        </p:nvSpPr>
        <p:spPr>
          <a:xfrm>
            <a:off x="7538936" y="5749048"/>
            <a:ext cx="1854446" cy="553998"/>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a:t>
            </a:r>
            <a:r>
              <a:rPr lang="en-US" sz="1200" i="1" dirty="0">
                <a:latin typeface="Inter 18pt" panose="02000503000000020004" pitchFamily="2" charset="0"/>
                <a:ea typeface="Inter 18pt" panose="02000503000000020004" pitchFamily="2" charset="0"/>
              </a:rPr>
              <a:t>14</a:t>
            </a:r>
            <a:r>
              <a:rPr lang="sr-Latn-RS" sz="1200" i="1" dirty="0">
                <a:latin typeface="Inter 18pt" panose="02000503000000020004" pitchFamily="2" charset="0"/>
                <a:ea typeface="Inter 18pt" panose="02000503000000020004" pitchFamily="2" charset="0"/>
              </a:rPr>
              <a:t>.</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Prikaz</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slojeva</a:t>
            </a:r>
            <a:endParaRPr lang="en-US" sz="1200" i="1" dirty="0">
              <a:latin typeface="Inter 18pt" panose="02000503000000020004" pitchFamily="2" charset="0"/>
              <a:ea typeface="Inter 18pt" panose="02000503000000020004" pitchFamily="2" charset="0"/>
            </a:endParaRPr>
          </a:p>
          <a:p>
            <a:endParaRPr lang="sr-Latn-RS" dirty="0"/>
          </a:p>
        </p:txBody>
      </p:sp>
    </p:spTree>
    <p:extLst>
      <p:ext uri="{BB962C8B-B14F-4D97-AF65-F5344CB8AC3E}">
        <p14:creationId xmlns:p14="http://schemas.microsoft.com/office/powerpoint/2010/main" val="214538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4561-ABDB-A401-8668-A29AA3B8A791}"/>
              </a:ext>
            </a:extLst>
          </p:cNvPr>
          <p:cNvSpPr>
            <a:spLocks noGrp="1"/>
          </p:cNvSpPr>
          <p:nvPr>
            <p:ph type="title"/>
          </p:nvPr>
        </p:nvSpPr>
        <p:spPr/>
        <p:txBody>
          <a:bodyPr>
            <a:normAutofit/>
          </a:bodyPr>
          <a:lstStyle/>
          <a:p>
            <a:r>
              <a:rPr lang="sr-Latn-RS" sz="2400" dirty="0">
                <a:latin typeface="Oswald" panose="00000500000000000000" pitchFamily="2" charset="-18"/>
              </a:rPr>
              <a:t>6.4. Rad sa slojevima</a:t>
            </a:r>
          </a:p>
        </p:txBody>
      </p:sp>
      <p:sp>
        <p:nvSpPr>
          <p:cNvPr id="3" name="Content Placeholder 2">
            <a:extLst>
              <a:ext uri="{FF2B5EF4-FFF2-40B4-BE49-F238E27FC236}">
                <a16:creationId xmlns:a16="http://schemas.microsoft.com/office/drawing/2014/main" id="{3C4A5328-3222-13E9-6F62-3EDDDA75A109}"/>
              </a:ext>
            </a:extLst>
          </p:cNvPr>
          <p:cNvSpPr>
            <a:spLocks noGrp="1"/>
          </p:cNvSpPr>
          <p:nvPr>
            <p:ph idx="1"/>
          </p:nvPr>
        </p:nvSpPr>
        <p:spPr/>
        <p:txBody>
          <a:bodyPr/>
          <a:lstStyle/>
          <a:p>
            <a:pPr marL="0" indent="0">
              <a:buNone/>
            </a:pPr>
            <a:r>
              <a:rPr lang="sr-Latn-RS" sz="1600" dirty="0">
                <a:latin typeface="Inter 18pt" panose="020B0604020202020204" charset="0"/>
                <a:ea typeface="Inter 18pt" panose="020B0604020202020204" charset="0"/>
              </a:rPr>
              <a:t>Slojevi omogućavaju organizaciju elemenata dizajna, olakšavaju selekciju i modifikaciju pojedinačnih komponenti. Grupisanje i zaključavanje slojeva pomažu u radu sa kompleksnijim projektima.</a:t>
            </a:r>
            <a:endParaRPr lang="en-US" sz="1600" dirty="0">
              <a:latin typeface="Inter 18pt" panose="020B0604020202020204" charset="0"/>
              <a:ea typeface="Inter 18pt" panose="020B0604020202020204" charset="0"/>
            </a:endParaRPr>
          </a:p>
          <a:p>
            <a:pPr marL="0" indent="0">
              <a:buNone/>
            </a:pPr>
            <a:r>
              <a:rPr lang="sr-Latn-RS" sz="1600" b="1" dirty="0">
                <a:latin typeface="Inter 18pt" panose="020B0604020202020204" charset="0"/>
                <a:ea typeface="Inter 18pt" panose="020B0604020202020204" charset="0"/>
              </a:rPr>
              <a:t>Primer:</a:t>
            </a:r>
            <a:r>
              <a:rPr lang="sr-Latn-RS" sz="1600" dirty="0">
                <a:latin typeface="Inter 18pt" panose="020B0604020202020204" charset="0"/>
                <a:ea typeface="Inter 18pt" panose="020B0604020202020204" charset="0"/>
              </a:rPr>
              <a:t> Organizacija slojeva u dizajnu korisničkog interfejsa za mobilne aplikacije.</a:t>
            </a:r>
          </a:p>
          <a:p>
            <a:endParaRPr lang="sr-Latn-RS" dirty="0"/>
          </a:p>
        </p:txBody>
      </p:sp>
      <p:pic>
        <p:nvPicPr>
          <p:cNvPr id="5" name="Picture 4" descr="A colorful circular pattern with triangles with Thanks-Giving Square in the background&#10;&#10;Description automatically generated">
            <a:extLst>
              <a:ext uri="{FF2B5EF4-FFF2-40B4-BE49-F238E27FC236}">
                <a16:creationId xmlns:a16="http://schemas.microsoft.com/office/drawing/2014/main" id="{EB401C4E-603F-31FE-F0F1-8EF702FAE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4184" y="3980088"/>
            <a:ext cx="1892413" cy="1895780"/>
          </a:xfrm>
          <a:prstGeom prst="rect">
            <a:avLst/>
          </a:prstGeom>
        </p:spPr>
      </p:pic>
      <p:sp>
        <p:nvSpPr>
          <p:cNvPr id="6" name="TextBox 5">
            <a:extLst>
              <a:ext uri="{FF2B5EF4-FFF2-40B4-BE49-F238E27FC236}">
                <a16:creationId xmlns:a16="http://schemas.microsoft.com/office/drawing/2014/main" id="{38760F8D-EEF7-3FC2-FBD4-08289F4B38BB}"/>
              </a:ext>
            </a:extLst>
          </p:cNvPr>
          <p:cNvSpPr txBox="1"/>
          <p:nvPr/>
        </p:nvSpPr>
        <p:spPr>
          <a:xfrm>
            <a:off x="9000554" y="5875868"/>
            <a:ext cx="1892413"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a:t>
            </a:r>
            <a:r>
              <a:rPr lang="en-US" sz="1200" i="1" dirty="0">
                <a:latin typeface="Inter 18pt" panose="02000503000000020004" pitchFamily="2" charset="0"/>
                <a:ea typeface="Inter 18pt" panose="02000503000000020004" pitchFamily="2" charset="0"/>
              </a:rPr>
              <a:t>15</a:t>
            </a:r>
            <a:r>
              <a:rPr lang="sr-Latn-RS" sz="1200" i="1" dirty="0">
                <a:latin typeface="Inter 18pt" panose="02000503000000020004" pitchFamily="2" charset="0"/>
                <a:ea typeface="Inter 18pt" panose="02000503000000020004" pitchFamily="2" charset="0"/>
              </a:rPr>
              <a:t>.</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Slozeni</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vektor</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1342410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295B-0D5A-3A95-15F1-CBA122B85364}"/>
              </a:ext>
            </a:extLst>
          </p:cNvPr>
          <p:cNvSpPr>
            <a:spLocks noGrp="1"/>
          </p:cNvSpPr>
          <p:nvPr>
            <p:ph type="title"/>
          </p:nvPr>
        </p:nvSpPr>
        <p:spPr/>
        <p:txBody>
          <a:bodyPr>
            <a:normAutofit/>
          </a:bodyPr>
          <a:lstStyle/>
          <a:p>
            <a:r>
              <a:rPr lang="en-US" dirty="0">
                <a:latin typeface="Oswald" panose="00000500000000000000" pitchFamily="2" charset="-18"/>
              </a:rPr>
              <a:t>7. </a:t>
            </a:r>
            <a:r>
              <a:rPr lang="en-US" dirty="0" err="1">
                <a:latin typeface="Oswald" panose="00000500000000000000" pitchFamily="2" charset="-18"/>
              </a:rPr>
              <a:t>Upotreba</a:t>
            </a:r>
            <a:r>
              <a:rPr lang="en-US" dirty="0">
                <a:latin typeface="Oswald" panose="00000500000000000000" pitchFamily="2" charset="-18"/>
              </a:rPr>
              <a:t> </a:t>
            </a:r>
            <a:r>
              <a:rPr lang="en-US" dirty="0" err="1">
                <a:latin typeface="Oswald" panose="00000500000000000000" pitchFamily="2" charset="-18"/>
              </a:rPr>
              <a:t>vektorskih</a:t>
            </a:r>
            <a:r>
              <a:rPr lang="en-US" dirty="0">
                <a:latin typeface="Oswald" panose="00000500000000000000" pitchFamily="2" charset="-18"/>
              </a:rPr>
              <a:t> </a:t>
            </a:r>
            <a:r>
              <a:rPr lang="en-US" dirty="0" err="1">
                <a:latin typeface="Oswald" panose="00000500000000000000" pitchFamily="2" charset="-18"/>
              </a:rPr>
              <a:t>slika</a:t>
            </a:r>
            <a:endParaRPr lang="sr-Latn-RS" dirty="0">
              <a:latin typeface="Oswald" panose="00000500000000000000" pitchFamily="2" charset="-18"/>
            </a:endParaRPr>
          </a:p>
        </p:txBody>
      </p:sp>
      <p:sp>
        <p:nvSpPr>
          <p:cNvPr id="3" name="Content Placeholder 2">
            <a:extLst>
              <a:ext uri="{FF2B5EF4-FFF2-40B4-BE49-F238E27FC236}">
                <a16:creationId xmlns:a16="http://schemas.microsoft.com/office/drawing/2014/main" id="{1CD7DDF6-4701-20A7-DCD4-16A1C4784CE9}"/>
              </a:ext>
            </a:extLst>
          </p:cNvPr>
          <p:cNvSpPr>
            <a:spLocks noGrp="1"/>
          </p:cNvSpPr>
          <p:nvPr>
            <p:ph idx="1"/>
          </p:nvPr>
        </p:nvSpPr>
        <p:spPr/>
        <p:txBody>
          <a:bodyPr>
            <a:normAutofit/>
          </a:bodyPr>
          <a:lstStyle/>
          <a:p>
            <a:pPr marL="0" indent="0">
              <a:buNone/>
            </a:pPr>
            <a:r>
              <a:rPr lang="sr-Latn-RS" sz="3000" b="1" dirty="0">
                <a:latin typeface="Inter 18pt" panose="020B0604020202020204" charset="0"/>
                <a:ea typeface="Inter 18pt" panose="020B0604020202020204" charset="0"/>
              </a:rPr>
              <a:t>V</a:t>
            </a:r>
            <a:r>
              <a:rPr lang="sr-Latn-RS" sz="1600" dirty="0">
                <a:latin typeface="Inter 18pt" panose="020B0604020202020204" charset="0"/>
                <a:ea typeface="Inter 18pt" panose="020B0604020202020204" charset="0"/>
              </a:rPr>
              <a:t>ektorske slike se koriste u širokom spektru aplikacija zbog svojih osobina skalabilnosti, tačnosti i kvaliteta. Njihova upotreba obuhvata dizajn logotipa, ilustracije, tehničke crteže i 2D animacije. Ove slike igraju ključnu ulogu u grafičkom dizajnu, štampi i digitalnim medijima.</a:t>
            </a:r>
          </a:p>
        </p:txBody>
      </p:sp>
    </p:spTree>
    <p:extLst>
      <p:ext uri="{BB962C8B-B14F-4D97-AF65-F5344CB8AC3E}">
        <p14:creationId xmlns:p14="http://schemas.microsoft.com/office/powerpoint/2010/main" val="3838159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68F0-21A8-18F1-13C9-F437E0562EEB}"/>
              </a:ext>
            </a:extLst>
          </p:cNvPr>
          <p:cNvSpPr>
            <a:spLocks noGrp="1"/>
          </p:cNvSpPr>
          <p:nvPr>
            <p:ph type="title"/>
          </p:nvPr>
        </p:nvSpPr>
        <p:spPr/>
        <p:txBody>
          <a:bodyPr>
            <a:normAutofit/>
          </a:bodyPr>
          <a:lstStyle/>
          <a:p>
            <a:r>
              <a:rPr lang="sr-Latn-RS" sz="2400" dirty="0">
                <a:latin typeface="Oswald" panose="00000500000000000000" pitchFamily="2" charset="-18"/>
              </a:rPr>
              <a:t>7.1. Dizajn logotipa</a:t>
            </a:r>
          </a:p>
        </p:txBody>
      </p:sp>
      <p:sp>
        <p:nvSpPr>
          <p:cNvPr id="3" name="Content Placeholder 2">
            <a:extLst>
              <a:ext uri="{FF2B5EF4-FFF2-40B4-BE49-F238E27FC236}">
                <a16:creationId xmlns:a16="http://schemas.microsoft.com/office/drawing/2014/main" id="{5A27E7E8-F389-FC79-AFE7-033BE603F318}"/>
              </a:ext>
            </a:extLst>
          </p:cNvPr>
          <p:cNvSpPr>
            <a:spLocks noGrp="1"/>
          </p:cNvSpPr>
          <p:nvPr>
            <p:ph idx="1"/>
          </p:nvPr>
        </p:nvSpPr>
        <p:spPr/>
        <p:txBody>
          <a:bodyPr>
            <a:normAutofit/>
          </a:bodyPr>
          <a:lstStyle/>
          <a:p>
            <a:pPr marL="0" indent="0">
              <a:buNone/>
            </a:pPr>
            <a:r>
              <a:rPr lang="sr-Latn-RS" sz="1600" dirty="0">
                <a:latin typeface="Inter 18pt" panose="020B0604020202020204" charset="0"/>
                <a:ea typeface="Inter 18pt" panose="020B0604020202020204" charset="0"/>
              </a:rPr>
              <a:t>Logotipi predstavljaju ključni deo vizuelnog identiteta brenda i često se izrađuju u vektorskom formatu zbog njihove skalabilnosti i preciznosti. Vektorske grafike omogućavaju dizajnerima da lako prilagode logotipe različitim formatima, bilo da se koriste na vizitkartama, bilbordima ili digitalnim platformama. Prilikom dizajna logotipa, dizajneri često koriste alate poput Adobe Illustratora ili Inkscape-a kako bi kreirali čiste linije, simetrične oblike i upečatljive boje koje ostavljaju trajan utisak na publiku. Proces uključuje skiciranje osnovnih ideja, precizno crtanje oblika i optimizaciju za različite medije.</a:t>
            </a:r>
          </a:p>
        </p:txBody>
      </p:sp>
      <p:pic>
        <p:nvPicPr>
          <p:cNvPr id="5" name="Picture 4" descr="A logo for a barbeque&#10;&#10;Description automatically generated">
            <a:extLst>
              <a:ext uri="{FF2B5EF4-FFF2-40B4-BE49-F238E27FC236}">
                <a16:creationId xmlns:a16="http://schemas.microsoft.com/office/drawing/2014/main" id="{34146BB5-A603-AA58-C7D0-1F46DE77F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2366" y="4088026"/>
            <a:ext cx="1694231" cy="1626655"/>
          </a:xfrm>
          <a:prstGeom prst="rect">
            <a:avLst/>
          </a:prstGeom>
        </p:spPr>
      </p:pic>
      <p:sp>
        <p:nvSpPr>
          <p:cNvPr id="6" name="TextBox 5">
            <a:extLst>
              <a:ext uri="{FF2B5EF4-FFF2-40B4-BE49-F238E27FC236}">
                <a16:creationId xmlns:a16="http://schemas.microsoft.com/office/drawing/2014/main" id="{F9239A03-5FBD-4495-FE3E-92F3D47864EF}"/>
              </a:ext>
            </a:extLst>
          </p:cNvPr>
          <p:cNvSpPr txBox="1"/>
          <p:nvPr/>
        </p:nvSpPr>
        <p:spPr>
          <a:xfrm>
            <a:off x="9202366" y="5725629"/>
            <a:ext cx="1888784" cy="461665"/>
          </a:xfrm>
          <a:prstGeom prst="rect">
            <a:avLst/>
          </a:prstGeom>
          <a:noFill/>
        </p:spPr>
        <p:txBody>
          <a:bodyPr wrap="square" rtlCol="0">
            <a:spAutoFit/>
          </a:bodyPr>
          <a:lstStyle/>
          <a:p>
            <a:r>
              <a:rPr lang="en-US" sz="1200" dirty="0" err="1">
                <a:latin typeface="Inter 18pt" panose="020B0604020202020204" charset="0"/>
                <a:ea typeface="Inter 18pt" panose="020B0604020202020204" charset="0"/>
              </a:rPr>
              <a:t>Slika</a:t>
            </a:r>
            <a:r>
              <a:rPr lang="en-US" sz="1200" dirty="0">
                <a:latin typeface="Inter 18pt" panose="020B0604020202020204" charset="0"/>
                <a:ea typeface="Inter 18pt" panose="020B0604020202020204" charset="0"/>
              </a:rPr>
              <a:t> 16. Primer </a:t>
            </a:r>
            <a:r>
              <a:rPr lang="en-US" sz="1200" dirty="0" err="1">
                <a:latin typeface="Inter 18pt" panose="020B0604020202020204" charset="0"/>
                <a:ea typeface="Inter 18pt" panose="020B0604020202020204" charset="0"/>
              </a:rPr>
              <a:t>vektorskog</a:t>
            </a:r>
            <a:r>
              <a:rPr lang="en-US" sz="1200" dirty="0">
                <a:latin typeface="Inter 18pt" panose="020B0604020202020204" charset="0"/>
                <a:ea typeface="Inter 18pt" panose="020B0604020202020204" charset="0"/>
              </a:rPr>
              <a:t> </a:t>
            </a:r>
            <a:r>
              <a:rPr lang="en-US" sz="1200" dirty="0" err="1">
                <a:latin typeface="Inter 18pt" panose="020B0604020202020204" charset="0"/>
                <a:ea typeface="Inter 18pt" panose="020B0604020202020204" charset="0"/>
              </a:rPr>
              <a:t>logotipa</a:t>
            </a:r>
            <a:endParaRPr lang="sr-Latn-RS" sz="1200" dirty="0">
              <a:latin typeface="Inter 18pt" panose="020B0604020202020204" charset="0"/>
              <a:ea typeface="Inter 18pt" panose="020B0604020202020204" charset="0"/>
            </a:endParaRPr>
          </a:p>
        </p:txBody>
      </p:sp>
    </p:spTree>
    <p:extLst>
      <p:ext uri="{BB962C8B-B14F-4D97-AF65-F5344CB8AC3E}">
        <p14:creationId xmlns:p14="http://schemas.microsoft.com/office/powerpoint/2010/main" val="3252809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30D6B-F779-E761-3EE7-F5B3D39CCFD9}"/>
              </a:ext>
            </a:extLst>
          </p:cNvPr>
          <p:cNvSpPr>
            <a:spLocks noGrp="1"/>
          </p:cNvSpPr>
          <p:nvPr>
            <p:ph type="title"/>
          </p:nvPr>
        </p:nvSpPr>
        <p:spPr/>
        <p:txBody>
          <a:bodyPr>
            <a:normAutofit/>
          </a:bodyPr>
          <a:lstStyle/>
          <a:p>
            <a:r>
              <a:rPr lang="sr-Latn-RS" sz="2400" dirty="0">
                <a:latin typeface="Oswald" panose="00000500000000000000" pitchFamily="2" charset="-18"/>
              </a:rPr>
              <a:t>7.</a:t>
            </a:r>
            <a:r>
              <a:rPr lang="en-US" sz="2400" dirty="0">
                <a:latin typeface="Oswald" panose="00000500000000000000" pitchFamily="2" charset="-18"/>
              </a:rPr>
              <a:t>2</a:t>
            </a:r>
            <a:r>
              <a:rPr lang="sr-Latn-RS" sz="2400" dirty="0">
                <a:latin typeface="Oswald" panose="00000500000000000000" pitchFamily="2" charset="-18"/>
              </a:rPr>
              <a:t>. Ilustracije za različite medije</a:t>
            </a:r>
          </a:p>
        </p:txBody>
      </p:sp>
      <p:sp>
        <p:nvSpPr>
          <p:cNvPr id="3" name="Content Placeholder 2">
            <a:extLst>
              <a:ext uri="{FF2B5EF4-FFF2-40B4-BE49-F238E27FC236}">
                <a16:creationId xmlns:a16="http://schemas.microsoft.com/office/drawing/2014/main" id="{20CE1B20-3860-B980-9F50-F53405D11E32}"/>
              </a:ext>
            </a:extLst>
          </p:cNvPr>
          <p:cNvSpPr>
            <a:spLocks noGrp="1"/>
          </p:cNvSpPr>
          <p:nvPr>
            <p:ph idx="1"/>
          </p:nvPr>
        </p:nvSpPr>
        <p:spPr/>
        <p:txBody>
          <a:bodyPr>
            <a:normAutofit/>
          </a:bodyPr>
          <a:lstStyle/>
          <a:p>
            <a:pPr marL="0" indent="0">
              <a:buNone/>
            </a:pPr>
            <a:r>
              <a:rPr lang="sr-Latn-RS" sz="1600" dirty="0">
                <a:latin typeface="Inter 18pt" panose="020B0604020202020204" charset="0"/>
                <a:ea typeface="Inter 18pt" panose="020B0604020202020204" charset="0"/>
              </a:rPr>
              <a:t>Vektorske ilustracije su idealne za upotrebu u digitalnim i štampanim medijima. Njihova fleksibilnost omogućava umetnicima da eksperimentišu sa bojama, oblicima i detaljima bez gubitka kvaliteta. Na primer, u knjigama za decu često se koriste svetle i privlačne vektorske ilustracije, dok se u digitalnim medijima, poput animacija, koriste složeniji vektorski dizajni za stvaranje upečatljivih vizuelnih priča. Pored toga, vektorske ilustracije olakšavaju prilagođavanje grafike specifičnim zahtevima klijenata, poput promena u bojama, proporcijama ili dodatnim detaljima.</a:t>
            </a:r>
          </a:p>
        </p:txBody>
      </p:sp>
      <p:pic>
        <p:nvPicPr>
          <p:cNvPr id="5" name="Picture 4" descr="A landscape of a lake with trees and mountains&#10;&#10;Description automatically generated">
            <a:extLst>
              <a:ext uri="{FF2B5EF4-FFF2-40B4-BE49-F238E27FC236}">
                <a16:creationId xmlns:a16="http://schemas.microsoft.com/office/drawing/2014/main" id="{44F6DF40-C124-3EA1-49A6-8A23756BA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5519" y="4216400"/>
            <a:ext cx="2291078" cy="1597501"/>
          </a:xfrm>
          <a:prstGeom prst="rect">
            <a:avLst/>
          </a:prstGeom>
        </p:spPr>
      </p:pic>
      <p:sp>
        <p:nvSpPr>
          <p:cNvPr id="6" name="TextBox 5">
            <a:extLst>
              <a:ext uri="{FF2B5EF4-FFF2-40B4-BE49-F238E27FC236}">
                <a16:creationId xmlns:a16="http://schemas.microsoft.com/office/drawing/2014/main" id="{E618DD79-D5A6-AF92-7594-31DD772A96E6}"/>
              </a:ext>
            </a:extLst>
          </p:cNvPr>
          <p:cNvSpPr txBox="1"/>
          <p:nvPr/>
        </p:nvSpPr>
        <p:spPr>
          <a:xfrm>
            <a:off x="8508243" y="5813901"/>
            <a:ext cx="2291078" cy="276999"/>
          </a:xfrm>
          <a:prstGeom prst="rect">
            <a:avLst/>
          </a:prstGeom>
          <a:noFill/>
        </p:spPr>
        <p:txBody>
          <a:bodyPr wrap="square" rtlCol="0">
            <a:spAutoFit/>
          </a:bodyPr>
          <a:lstStyle/>
          <a:p>
            <a:r>
              <a:rPr lang="en-US" sz="1200" dirty="0" err="1">
                <a:latin typeface="Inter 18pt" panose="020B0604020202020204" charset="0"/>
                <a:ea typeface="Inter 18pt" panose="020B0604020202020204" charset="0"/>
              </a:rPr>
              <a:t>Slika</a:t>
            </a:r>
            <a:r>
              <a:rPr lang="en-US" sz="1200" dirty="0">
                <a:latin typeface="Inter 18pt" panose="020B0604020202020204" charset="0"/>
                <a:ea typeface="Inter 18pt" panose="020B0604020202020204" charset="0"/>
              </a:rPr>
              <a:t> 17. </a:t>
            </a:r>
            <a:r>
              <a:rPr lang="en-US" sz="1200" dirty="0" err="1">
                <a:latin typeface="Inter 18pt" panose="020B0604020202020204" charset="0"/>
                <a:ea typeface="Inter 18pt" panose="020B0604020202020204" charset="0"/>
              </a:rPr>
              <a:t>Kompleksan</a:t>
            </a:r>
            <a:r>
              <a:rPr lang="en-US" sz="1200" dirty="0">
                <a:latin typeface="Inter 18pt" panose="020B0604020202020204" charset="0"/>
                <a:ea typeface="Inter 18pt" panose="020B0604020202020204" charset="0"/>
              </a:rPr>
              <a:t> </a:t>
            </a:r>
            <a:r>
              <a:rPr lang="en-US" sz="1200" dirty="0" err="1">
                <a:latin typeface="Inter 18pt" panose="020B0604020202020204" charset="0"/>
                <a:ea typeface="Inter 18pt" panose="020B0604020202020204" charset="0"/>
              </a:rPr>
              <a:t>crtez</a:t>
            </a:r>
            <a:endParaRPr lang="sr-Latn-RS" sz="1200" dirty="0">
              <a:latin typeface="Inter 18pt" panose="020B0604020202020204" charset="0"/>
              <a:ea typeface="Inter 18pt" panose="020B0604020202020204" charset="0"/>
            </a:endParaRPr>
          </a:p>
        </p:txBody>
      </p:sp>
    </p:spTree>
    <p:extLst>
      <p:ext uri="{BB962C8B-B14F-4D97-AF65-F5344CB8AC3E}">
        <p14:creationId xmlns:p14="http://schemas.microsoft.com/office/powerpoint/2010/main" val="4278870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00AC35-AA46-B865-9F6A-F51017A8473C}"/>
              </a:ext>
            </a:extLst>
          </p:cNvPr>
          <p:cNvSpPr>
            <a:spLocks noGrp="1"/>
          </p:cNvSpPr>
          <p:nvPr>
            <p:ph type="title"/>
          </p:nvPr>
        </p:nvSpPr>
        <p:spPr/>
        <p:txBody>
          <a:bodyPr>
            <a:normAutofit/>
          </a:bodyPr>
          <a:lstStyle/>
          <a:p>
            <a:r>
              <a:rPr lang="sr-Latn-RS" sz="2000" b="1" dirty="0">
                <a:latin typeface="Oswald" panose="00000500000000000000" pitchFamily="2" charset="0"/>
              </a:rPr>
              <a:t>1.1. </a:t>
            </a:r>
            <a:r>
              <a:rPr lang="en-US" sz="2000" b="1" dirty="0" err="1">
                <a:latin typeface="Oswald" panose="00000500000000000000" pitchFamily="2" charset="0"/>
              </a:rPr>
              <a:t>Šta</a:t>
            </a:r>
            <a:r>
              <a:rPr lang="en-US" sz="2000" b="1" dirty="0">
                <a:latin typeface="Oswald" panose="00000500000000000000" pitchFamily="2" charset="0"/>
              </a:rPr>
              <a:t> </a:t>
            </a:r>
            <a:r>
              <a:rPr lang="en-US" sz="2000" b="1" dirty="0" err="1">
                <a:latin typeface="Oswald" panose="00000500000000000000" pitchFamily="2" charset="0"/>
              </a:rPr>
              <a:t>su</a:t>
            </a:r>
            <a:r>
              <a:rPr lang="en-US" sz="2000" b="1" dirty="0">
                <a:latin typeface="Oswald" panose="00000500000000000000" pitchFamily="2" charset="0"/>
              </a:rPr>
              <a:t> </a:t>
            </a:r>
            <a:r>
              <a:rPr lang="en-US" sz="2000" b="1" dirty="0" err="1">
                <a:latin typeface="Oswald" panose="00000500000000000000" pitchFamily="2" charset="0"/>
              </a:rPr>
              <a:t>vektorske</a:t>
            </a:r>
            <a:r>
              <a:rPr lang="en-US" sz="2000" b="1" dirty="0">
                <a:latin typeface="Oswald" panose="00000500000000000000" pitchFamily="2" charset="0"/>
              </a:rPr>
              <a:t> </a:t>
            </a:r>
            <a:r>
              <a:rPr lang="en-US" sz="2000" b="1" dirty="0" err="1">
                <a:latin typeface="Oswald" panose="00000500000000000000" pitchFamily="2" charset="0"/>
              </a:rPr>
              <a:t>slike</a:t>
            </a:r>
            <a:r>
              <a:rPr lang="en-US" sz="2000" b="1" dirty="0">
                <a:latin typeface="Oswald" panose="00000500000000000000" pitchFamily="2" charset="0"/>
              </a:rPr>
              <a:t>?</a:t>
            </a:r>
            <a:br>
              <a:rPr lang="en-US" sz="2000" dirty="0"/>
            </a:br>
            <a:endParaRPr lang="en-US" sz="2000" dirty="0"/>
          </a:p>
        </p:txBody>
      </p:sp>
      <p:pic>
        <p:nvPicPr>
          <p:cNvPr id="8" name="Content Placeholder 7">
            <a:extLst>
              <a:ext uri="{FF2B5EF4-FFF2-40B4-BE49-F238E27FC236}">
                <a16:creationId xmlns:a16="http://schemas.microsoft.com/office/drawing/2014/main" id="{F96787D5-4F74-402C-34AF-63FCFE908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1205" y="1600214"/>
            <a:ext cx="4982785" cy="3587605"/>
          </a:xfrm>
        </p:spPr>
      </p:pic>
      <p:sp>
        <p:nvSpPr>
          <p:cNvPr id="6" name="Text Placeholder 5">
            <a:extLst>
              <a:ext uri="{FF2B5EF4-FFF2-40B4-BE49-F238E27FC236}">
                <a16:creationId xmlns:a16="http://schemas.microsoft.com/office/drawing/2014/main" id="{FCF9A7E7-8B23-5432-E9EE-BFCC9D12E5B8}"/>
              </a:ext>
            </a:extLst>
          </p:cNvPr>
          <p:cNvSpPr>
            <a:spLocks noGrp="1"/>
          </p:cNvSpPr>
          <p:nvPr>
            <p:ph type="body" sz="half" idx="2"/>
          </p:nvPr>
        </p:nvSpPr>
        <p:spPr>
          <a:xfrm>
            <a:off x="1293811" y="3031064"/>
            <a:ext cx="3718455" cy="1960813"/>
          </a:xfrm>
        </p:spPr>
        <p:txBody>
          <a:bodyPr>
            <a:normAutofit/>
          </a:bodyPr>
          <a:lstStyle/>
          <a:p>
            <a:pPr marL="285750" indent="-285750" algn="l">
              <a:buFont typeface="Wingdings" panose="05000000000000000000" pitchFamily="2" charset="2"/>
              <a:buChar char="Ø"/>
            </a:pPr>
            <a:r>
              <a:rPr lang="en-US" dirty="0" err="1">
                <a:latin typeface="Inter 18pt" panose="02000503000000020004" pitchFamily="2" charset="0"/>
                <a:ea typeface="Inter 18pt" panose="02000503000000020004" pitchFamily="2" charset="0"/>
              </a:rPr>
              <a:t>Građene</a:t>
            </a:r>
            <a:r>
              <a:rPr lang="en-US" dirty="0">
                <a:latin typeface="Inter 18pt" panose="02000503000000020004" pitchFamily="2" charset="0"/>
                <a:ea typeface="Inter 18pt" panose="02000503000000020004" pitchFamily="2" charset="0"/>
              </a:rPr>
              <a:t> od </a:t>
            </a:r>
            <a:r>
              <a:rPr lang="en-US" dirty="0" err="1">
                <a:latin typeface="Inter 18pt" panose="02000503000000020004" pitchFamily="2" charset="0"/>
                <a:ea typeface="Inter 18pt" panose="02000503000000020004" pitchFamily="2" charset="0"/>
              </a:rPr>
              <a:t>matematičkih</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oblika</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tačaka</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linija</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krivih</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i</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poligona</a:t>
            </a:r>
            <a:r>
              <a:rPr lang="en-US" dirty="0">
                <a:latin typeface="Inter 18pt" panose="02000503000000020004" pitchFamily="2" charset="0"/>
                <a:ea typeface="Inter 18pt" panose="02000503000000020004" pitchFamily="2" charset="0"/>
              </a:rPr>
              <a:t>.</a:t>
            </a:r>
            <a:endParaRPr lang="sr-Latn-RS" dirty="0">
              <a:latin typeface="Inter 18pt" panose="02000503000000020004" pitchFamily="2" charset="0"/>
              <a:ea typeface="Inter 18pt" panose="02000503000000020004" pitchFamily="2" charset="0"/>
            </a:endParaRPr>
          </a:p>
          <a:p>
            <a:pPr marL="285750" indent="-285750" algn="l">
              <a:buFont typeface="Wingdings" panose="05000000000000000000" pitchFamily="2" charset="2"/>
              <a:buChar char="Ø"/>
            </a:pPr>
            <a:r>
              <a:rPr lang="en-US" dirty="0" err="1">
                <a:latin typeface="Inter 18pt" panose="02000503000000020004" pitchFamily="2" charset="0"/>
                <a:ea typeface="Inter 18pt" panose="02000503000000020004" pitchFamily="2" charset="0"/>
              </a:rPr>
              <a:t>Rezultat</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slika</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koja</a:t>
            </a:r>
            <a:r>
              <a:rPr lang="en-US" dirty="0">
                <a:latin typeface="Inter 18pt" panose="02000503000000020004" pitchFamily="2" charset="0"/>
                <a:ea typeface="Inter 18pt" panose="02000503000000020004" pitchFamily="2" charset="0"/>
              </a:rPr>
              <a:t> ne </a:t>
            </a:r>
            <a:r>
              <a:rPr lang="en-US" dirty="0" err="1">
                <a:latin typeface="Inter 18pt" panose="02000503000000020004" pitchFamily="2" charset="0"/>
                <a:ea typeface="Inter 18pt" panose="02000503000000020004" pitchFamily="2" charset="0"/>
              </a:rPr>
              <a:t>gubi</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kvalitet</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pri</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uvećanju</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rezoluciji</a:t>
            </a:r>
            <a:r>
              <a:rPr lang="en-US" dirty="0">
                <a:latin typeface="Inter 18pt" panose="02000503000000020004" pitchFamily="2" charset="0"/>
                <a:ea typeface="Inter 18pt" panose="02000503000000020004" pitchFamily="2" charset="0"/>
              </a:rPr>
              <a:t>).</a:t>
            </a:r>
            <a:endParaRPr lang="sr-Latn-RS" dirty="0">
              <a:latin typeface="Inter 18pt" panose="02000503000000020004" pitchFamily="2" charset="0"/>
              <a:ea typeface="Inter 18pt" panose="02000503000000020004" pitchFamily="2" charset="0"/>
            </a:endParaRPr>
          </a:p>
          <a:p>
            <a:pPr marL="285750" indent="-285750" algn="l">
              <a:buFont typeface="Wingdings" panose="05000000000000000000" pitchFamily="2" charset="2"/>
              <a:buChar char="Ø"/>
            </a:pPr>
            <a:r>
              <a:rPr lang="nn-NO" dirty="0">
                <a:latin typeface="Inter 18pt" panose="02000503000000020004" pitchFamily="2" charset="0"/>
                <a:ea typeface="Inter 18pt" panose="02000503000000020004" pitchFamily="2" charset="0"/>
              </a:rPr>
              <a:t>Čest format</a:t>
            </a:r>
            <a:r>
              <a:rPr lang="sr-Latn-RS" dirty="0">
                <a:latin typeface="Inter 18pt" panose="02000503000000020004" pitchFamily="2" charset="0"/>
                <a:ea typeface="Inter 18pt" panose="02000503000000020004" pitchFamily="2" charset="0"/>
              </a:rPr>
              <a:t>i</a:t>
            </a:r>
            <a:r>
              <a:rPr lang="nn-NO" dirty="0">
                <a:latin typeface="Inter 18pt" panose="02000503000000020004" pitchFamily="2" charset="0"/>
                <a:ea typeface="Inter 18pt" panose="02000503000000020004" pitchFamily="2" charset="0"/>
              </a:rPr>
              <a:t>: </a:t>
            </a:r>
            <a:r>
              <a:rPr lang="nn-NO" b="1" dirty="0">
                <a:latin typeface="Inter 18pt" panose="02000503000000020004" pitchFamily="2" charset="0"/>
                <a:ea typeface="Inter 18pt" panose="02000503000000020004" pitchFamily="2" charset="0"/>
              </a:rPr>
              <a:t>SVG</a:t>
            </a:r>
            <a:r>
              <a:rPr lang="nn-NO" dirty="0">
                <a:latin typeface="Inter 18pt" panose="02000503000000020004" pitchFamily="2" charset="0"/>
                <a:ea typeface="Inter 18pt" panose="02000503000000020004" pitchFamily="2" charset="0"/>
              </a:rPr>
              <a:t>, </a:t>
            </a:r>
            <a:r>
              <a:rPr lang="nn-NO" b="1" dirty="0">
                <a:latin typeface="Inter 18pt" panose="02000503000000020004" pitchFamily="2" charset="0"/>
                <a:ea typeface="Inter 18pt" panose="02000503000000020004" pitchFamily="2" charset="0"/>
              </a:rPr>
              <a:t>AI</a:t>
            </a:r>
            <a:r>
              <a:rPr lang="nn-NO" dirty="0">
                <a:latin typeface="Inter 18pt" panose="02000503000000020004" pitchFamily="2" charset="0"/>
                <a:ea typeface="Inter 18pt" panose="02000503000000020004" pitchFamily="2" charset="0"/>
              </a:rPr>
              <a:t>, </a:t>
            </a:r>
            <a:r>
              <a:rPr lang="nn-NO" b="1" dirty="0">
                <a:latin typeface="Inter 18pt" panose="02000503000000020004" pitchFamily="2" charset="0"/>
                <a:ea typeface="Inter 18pt" panose="02000503000000020004" pitchFamily="2" charset="0"/>
              </a:rPr>
              <a:t>EPS</a:t>
            </a:r>
            <a:r>
              <a:rPr lang="nn-NO" sz="1400" dirty="0">
                <a:latin typeface="Inter 18pt" panose="02000503000000020004" pitchFamily="2" charset="0"/>
                <a:ea typeface="Inter 18pt" panose="02000503000000020004" pitchFamily="2" charset="0"/>
              </a:rPr>
              <a:t>.</a:t>
            </a:r>
            <a:endParaRPr lang="en-US" sz="1400" dirty="0">
              <a:latin typeface="Inter 18pt" panose="02000503000000020004" pitchFamily="2" charset="0"/>
              <a:ea typeface="Inter 18pt" panose="02000503000000020004" pitchFamily="2" charset="0"/>
            </a:endParaRPr>
          </a:p>
        </p:txBody>
      </p:sp>
      <p:sp>
        <p:nvSpPr>
          <p:cNvPr id="9" name="TextBox 8">
            <a:extLst>
              <a:ext uri="{FF2B5EF4-FFF2-40B4-BE49-F238E27FC236}">
                <a16:creationId xmlns:a16="http://schemas.microsoft.com/office/drawing/2014/main" id="{F3457AA5-5F79-1F8E-3992-752EC629D355}"/>
              </a:ext>
            </a:extLst>
          </p:cNvPr>
          <p:cNvSpPr txBox="1"/>
          <p:nvPr/>
        </p:nvSpPr>
        <p:spPr>
          <a:xfrm>
            <a:off x="8120202" y="5369754"/>
            <a:ext cx="3013788"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1. Primer slike vektorskog formata</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4112794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55-2EAB-13A5-4A89-802FC29F5E39}"/>
              </a:ext>
            </a:extLst>
          </p:cNvPr>
          <p:cNvSpPr>
            <a:spLocks noGrp="1"/>
          </p:cNvSpPr>
          <p:nvPr>
            <p:ph type="title"/>
          </p:nvPr>
        </p:nvSpPr>
        <p:spPr/>
        <p:txBody>
          <a:bodyPr>
            <a:normAutofit/>
          </a:bodyPr>
          <a:lstStyle/>
          <a:p>
            <a:r>
              <a:rPr lang="sr-Latn-RS" sz="2400" dirty="0">
                <a:latin typeface="Oswald" panose="00000500000000000000" pitchFamily="2" charset="-18"/>
              </a:rPr>
              <a:t>7.</a:t>
            </a:r>
            <a:r>
              <a:rPr lang="en-US" sz="2400" dirty="0">
                <a:latin typeface="Oswald" panose="00000500000000000000" pitchFamily="2" charset="-18"/>
              </a:rPr>
              <a:t>3</a:t>
            </a:r>
            <a:r>
              <a:rPr lang="sr-Latn-RS" sz="2400" dirty="0">
                <a:latin typeface="Oswald" panose="00000500000000000000" pitchFamily="2" charset="-18"/>
              </a:rPr>
              <a:t>. 2D animacije i igre</a:t>
            </a:r>
          </a:p>
        </p:txBody>
      </p:sp>
      <p:sp>
        <p:nvSpPr>
          <p:cNvPr id="3" name="Content Placeholder 2">
            <a:extLst>
              <a:ext uri="{FF2B5EF4-FFF2-40B4-BE49-F238E27FC236}">
                <a16:creationId xmlns:a16="http://schemas.microsoft.com/office/drawing/2014/main" id="{0AD3B5A0-8ADF-6870-51C3-01D5CE458AD4}"/>
              </a:ext>
            </a:extLst>
          </p:cNvPr>
          <p:cNvSpPr>
            <a:spLocks noGrp="1"/>
          </p:cNvSpPr>
          <p:nvPr>
            <p:ph idx="1"/>
          </p:nvPr>
        </p:nvSpPr>
        <p:spPr/>
        <p:txBody>
          <a:bodyPr>
            <a:normAutofit/>
          </a:bodyPr>
          <a:lstStyle/>
          <a:p>
            <a:pPr marL="0" indent="0">
              <a:buNone/>
            </a:pPr>
            <a:r>
              <a:rPr lang="sr-Latn-RS" sz="1600" dirty="0">
                <a:latin typeface="Inter 18pt" panose="020B0604020202020204" charset="0"/>
                <a:ea typeface="Inter 18pt" panose="020B0604020202020204" charset="0"/>
              </a:rPr>
              <a:t>Vektorske grafike igraju ključnu ulogu u 2D animacijama i razvoju video igara. Njihova skalabilnost i lakoća uređivanja omogućavaju animatorima da kreiraju fluidne pokrete i bogate vizuelne efekte. U softverima poput Adobe Animate-a i Spine-a, umetnici mogu koristiti vektorske slike za izradu likova, pozadina i animiranih sekvenci koje se bez problema prilagođavaju različitim ekranima i rezolucijama. U industriji igara, vektorske grafike omogućavaju stvaranje stilizovanih svetova sa minimalnim opterećenjem hardvera, što ih čini posebno popularnim za mobilne igre.</a:t>
            </a:r>
          </a:p>
        </p:txBody>
      </p:sp>
      <p:pic>
        <p:nvPicPr>
          <p:cNvPr id="5" name="Picture 4" descr="A red and orange landscape with planets in the sky&#10;&#10;Description automatically generated">
            <a:extLst>
              <a:ext uri="{FF2B5EF4-FFF2-40B4-BE49-F238E27FC236}">
                <a16:creationId xmlns:a16="http://schemas.microsoft.com/office/drawing/2014/main" id="{3BD145FE-BEB8-26EB-BFDB-5CDBC689F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4189027"/>
            <a:ext cx="2313124" cy="1634608"/>
          </a:xfrm>
          <a:prstGeom prst="rect">
            <a:avLst/>
          </a:prstGeom>
        </p:spPr>
      </p:pic>
      <p:sp>
        <p:nvSpPr>
          <p:cNvPr id="6" name="TextBox 5">
            <a:extLst>
              <a:ext uri="{FF2B5EF4-FFF2-40B4-BE49-F238E27FC236}">
                <a16:creationId xmlns:a16="http://schemas.microsoft.com/office/drawing/2014/main" id="{AE0110D7-9555-AF54-F17C-B8E01F2BA9CF}"/>
              </a:ext>
            </a:extLst>
          </p:cNvPr>
          <p:cNvSpPr txBox="1"/>
          <p:nvPr/>
        </p:nvSpPr>
        <p:spPr>
          <a:xfrm>
            <a:off x="1173018" y="5869802"/>
            <a:ext cx="4147446" cy="276999"/>
          </a:xfrm>
          <a:prstGeom prst="rect">
            <a:avLst/>
          </a:prstGeom>
          <a:noFill/>
        </p:spPr>
        <p:txBody>
          <a:bodyPr wrap="square" rtlCol="0">
            <a:spAutoFit/>
          </a:bodyPr>
          <a:lstStyle/>
          <a:p>
            <a:r>
              <a:rPr lang="en-US" sz="1200" i="1" dirty="0" err="1">
                <a:latin typeface="Inter 18pt" panose="020B0604020202020204" charset="0"/>
                <a:ea typeface="Inter 18pt" panose="020B0604020202020204" charset="0"/>
              </a:rPr>
              <a:t>Slika</a:t>
            </a:r>
            <a:r>
              <a:rPr lang="en-US" sz="1200" i="1" dirty="0">
                <a:latin typeface="Inter 18pt" panose="020B0604020202020204" charset="0"/>
                <a:ea typeface="Inter 18pt" panose="020B0604020202020204" charset="0"/>
              </a:rPr>
              <a:t> 18. </a:t>
            </a:r>
            <a:r>
              <a:rPr lang="en-US" sz="1200" i="1" dirty="0" err="1">
                <a:latin typeface="Inter 18pt" panose="020B0604020202020204" charset="0"/>
                <a:ea typeface="Inter 18pt" panose="020B0604020202020204" charset="0"/>
              </a:rPr>
              <a:t>Pozadina</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igre</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izradjene</a:t>
            </a:r>
            <a:r>
              <a:rPr lang="en-US" sz="1200" i="1" dirty="0">
                <a:latin typeface="Inter 18pt" panose="020B0604020202020204" charset="0"/>
                <a:ea typeface="Inter 18pt" panose="020B0604020202020204" charset="0"/>
              </a:rPr>
              <a:t> u </a:t>
            </a:r>
            <a:r>
              <a:rPr lang="en-US" sz="1200" i="1" dirty="0" err="1">
                <a:latin typeface="Inter 18pt" panose="020B0604020202020204" charset="0"/>
                <a:ea typeface="Inter 18pt" panose="020B0604020202020204" charset="0"/>
              </a:rPr>
              <a:t>vektorskom</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formatu</a:t>
            </a:r>
            <a:endParaRPr lang="sr-Latn-RS" sz="1200" i="1" dirty="0">
              <a:latin typeface="Inter 18pt" panose="020B0604020202020204" charset="0"/>
              <a:ea typeface="Inter 18pt" panose="020B0604020202020204" charset="0"/>
            </a:endParaRPr>
          </a:p>
        </p:txBody>
      </p:sp>
    </p:spTree>
    <p:extLst>
      <p:ext uri="{BB962C8B-B14F-4D97-AF65-F5344CB8AC3E}">
        <p14:creationId xmlns:p14="http://schemas.microsoft.com/office/powerpoint/2010/main" val="1066375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A7EFC-9FDA-CAE9-E549-FA605E8CF132}"/>
              </a:ext>
            </a:extLst>
          </p:cNvPr>
          <p:cNvSpPr>
            <a:spLocks noGrp="1"/>
          </p:cNvSpPr>
          <p:nvPr>
            <p:ph type="title"/>
          </p:nvPr>
        </p:nvSpPr>
        <p:spPr/>
        <p:txBody>
          <a:bodyPr>
            <a:normAutofit/>
          </a:bodyPr>
          <a:lstStyle/>
          <a:p>
            <a:r>
              <a:rPr lang="sr-Latn-RS" sz="2400" dirty="0">
                <a:latin typeface="Oswald" panose="00000500000000000000" pitchFamily="2" charset="-18"/>
              </a:rPr>
              <a:t>7.</a:t>
            </a:r>
            <a:r>
              <a:rPr lang="en-US" sz="2400" dirty="0">
                <a:latin typeface="Oswald" panose="00000500000000000000" pitchFamily="2" charset="-18"/>
              </a:rPr>
              <a:t>4</a:t>
            </a:r>
            <a:r>
              <a:rPr lang="sr-Latn-RS" sz="2400" dirty="0">
                <a:latin typeface="Oswald" panose="00000500000000000000" pitchFamily="2" charset="-18"/>
              </a:rPr>
              <a:t>. Tehnički crteži i sheme</a:t>
            </a:r>
          </a:p>
        </p:txBody>
      </p:sp>
      <p:sp>
        <p:nvSpPr>
          <p:cNvPr id="3" name="Content Placeholder 2">
            <a:extLst>
              <a:ext uri="{FF2B5EF4-FFF2-40B4-BE49-F238E27FC236}">
                <a16:creationId xmlns:a16="http://schemas.microsoft.com/office/drawing/2014/main" id="{FBEF5233-1C21-F340-23AC-EBFDF3B9E146}"/>
              </a:ext>
            </a:extLst>
          </p:cNvPr>
          <p:cNvSpPr>
            <a:spLocks noGrp="1"/>
          </p:cNvSpPr>
          <p:nvPr>
            <p:ph idx="1"/>
          </p:nvPr>
        </p:nvSpPr>
        <p:spPr/>
        <p:txBody>
          <a:bodyPr/>
          <a:lstStyle/>
          <a:p>
            <a:pPr marL="0" indent="0">
              <a:buNone/>
            </a:pPr>
            <a:r>
              <a:rPr lang="sr-Latn-RS" sz="1600" dirty="0">
                <a:latin typeface="Inter 18pt" panose="020B0604020202020204" charset="0"/>
                <a:ea typeface="Inter 18pt" panose="020B0604020202020204" charset="0"/>
              </a:rPr>
              <a:t>Tehnički crteži i sheme često zahtevaju preciznost i jasnoću koju samo vektorske slike mogu da pruže. U arhitekturi, inženjeringu i dizajnu proizvoda, vektorske grafike omogućavaju detaljno predstavljanje dimenzija, oblika i struktura. Alati poput AutoCAD-a i SketchUp-a koriste vektorski pristup za kreiranje tehničkih crteža koji se lako mogu menjati, skalirati i analizirati. Ovo je ključno za komunikaciju između timova, posebno u projektima gde preciznost može značiti razliku između uspeha i greške.</a:t>
            </a:r>
          </a:p>
          <a:p>
            <a:endParaRPr lang="sr-Latn-RS" dirty="0"/>
          </a:p>
        </p:txBody>
      </p:sp>
      <p:pic>
        <p:nvPicPr>
          <p:cNvPr id="5" name="Picture 4" descr="A drawing of a motorcycle&#10;&#10;Description automatically generated">
            <a:extLst>
              <a:ext uri="{FF2B5EF4-FFF2-40B4-BE49-F238E27FC236}">
                <a16:creationId xmlns:a16="http://schemas.microsoft.com/office/drawing/2014/main" id="{B94319DC-4619-76C6-0117-5B1F748BA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947297" y="3931299"/>
            <a:ext cx="1949300" cy="1944569"/>
          </a:xfrm>
          <a:prstGeom prst="rect">
            <a:avLst/>
          </a:prstGeom>
        </p:spPr>
      </p:pic>
      <p:sp>
        <p:nvSpPr>
          <p:cNvPr id="7" name="TextBox 6">
            <a:extLst>
              <a:ext uri="{FF2B5EF4-FFF2-40B4-BE49-F238E27FC236}">
                <a16:creationId xmlns:a16="http://schemas.microsoft.com/office/drawing/2014/main" id="{59FEB0BF-851C-A6C8-F49C-B0B67342203C}"/>
              </a:ext>
            </a:extLst>
          </p:cNvPr>
          <p:cNvSpPr txBox="1"/>
          <p:nvPr/>
        </p:nvSpPr>
        <p:spPr>
          <a:xfrm>
            <a:off x="8956853" y="5875868"/>
            <a:ext cx="1939744" cy="276999"/>
          </a:xfrm>
          <a:prstGeom prst="rect">
            <a:avLst/>
          </a:prstGeom>
          <a:noFill/>
        </p:spPr>
        <p:txBody>
          <a:bodyPr wrap="square" rtlCol="0">
            <a:spAutoFit/>
          </a:bodyPr>
          <a:lstStyle/>
          <a:p>
            <a:r>
              <a:rPr lang="en-US" sz="1200" i="1" dirty="0" err="1">
                <a:latin typeface="Inter 18pt" panose="020B0604020202020204" charset="0"/>
                <a:ea typeface="Inter 18pt" panose="020B0604020202020204" charset="0"/>
              </a:rPr>
              <a:t>Slika</a:t>
            </a:r>
            <a:r>
              <a:rPr lang="en-US" sz="1200" i="1" dirty="0">
                <a:latin typeface="Inter 18pt" panose="020B0604020202020204" charset="0"/>
                <a:ea typeface="Inter 18pt" panose="020B0604020202020204" charset="0"/>
              </a:rPr>
              <a:t> 19. </a:t>
            </a:r>
            <a:r>
              <a:rPr lang="en-US" sz="1200" i="1" dirty="0" err="1">
                <a:latin typeface="Inter 18pt" panose="020B0604020202020204" charset="0"/>
                <a:ea typeface="Inter 18pt" panose="020B0604020202020204" charset="0"/>
              </a:rPr>
              <a:t>Tehnicki</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crtez</a:t>
            </a:r>
            <a:endParaRPr lang="sr-Latn-RS" sz="1200" i="1" dirty="0">
              <a:latin typeface="Inter 18pt" panose="020B0604020202020204" charset="0"/>
              <a:ea typeface="Inter 18pt" panose="020B0604020202020204" charset="0"/>
            </a:endParaRPr>
          </a:p>
        </p:txBody>
      </p:sp>
    </p:spTree>
    <p:extLst>
      <p:ext uri="{BB962C8B-B14F-4D97-AF65-F5344CB8AC3E}">
        <p14:creationId xmlns:p14="http://schemas.microsoft.com/office/powerpoint/2010/main" val="3773774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4413-418A-33E8-CE22-6EDCEA2DD46B}"/>
              </a:ext>
            </a:extLst>
          </p:cNvPr>
          <p:cNvSpPr>
            <a:spLocks noGrp="1"/>
          </p:cNvSpPr>
          <p:nvPr>
            <p:ph type="title"/>
          </p:nvPr>
        </p:nvSpPr>
        <p:spPr/>
        <p:txBody>
          <a:bodyPr/>
          <a:lstStyle/>
          <a:p>
            <a:r>
              <a:rPr lang="sr-Latn-RS" dirty="0">
                <a:latin typeface="Oswald" panose="00000500000000000000" pitchFamily="2" charset="-18"/>
              </a:rPr>
              <a:t>8. Zaključak</a:t>
            </a:r>
          </a:p>
        </p:txBody>
      </p:sp>
      <p:sp>
        <p:nvSpPr>
          <p:cNvPr id="3" name="Content Placeholder 2">
            <a:extLst>
              <a:ext uri="{FF2B5EF4-FFF2-40B4-BE49-F238E27FC236}">
                <a16:creationId xmlns:a16="http://schemas.microsoft.com/office/drawing/2014/main" id="{DAC6C4DE-3934-953C-42C2-71DAF75C9767}"/>
              </a:ext>
            </a:extLst>
          </p:cNvPr>
          <p:cNvSpPr>
            <a:spLocks noGrp="1"/>
          </p:cNvSpPr>
          <p:nvPr>
            <p:ph idx="1"/>
          </p:nvPr>
        </p:nvSpPr>
        <p:spPr/>
        <p:txBody>
          <a:bodyPr>
            <a:normAutofit/>
          </a:bodyPr>
          <a:lstStyle/>
          <a:p>
            <a:pPr marL="0" indent="0">
              <a:buNone/>
            </a:pPr>
            <a:r>
              <a:rPr lang="sr-Latn-RS" sz="1600" dirty="0">
                <a:latin typeface="Inter 18pt" panose="020B0604020202020204" charset="0"/>
                <a:ea typeface="Inter 18pt" panose="020B0604020202020204" charset="0"/>
              </a:rPr>
              <a:t>Vektorske slike predstavljaju ključni element modernog dizajna, zahvaljujući svojim jedinstvenim osobinama kao što su skalabilnost i preciznost. Njihova upotreba omogućava stvaranje visokokvalitetnih grafika koje se mogu prilagoditi različitim platformama i potrebama. Ova tehnologija nastavlja da evoluira, nudeći nove mogućnosti za inovaciju i kreativnost. U zaključku se sumiraju ključni aspekti ove teme i ukazuje na njen značaj za budućnost.</a:t>
            </a:r>
          </a:p>
        </p:txBody>
      </p:sp>
    </p:spTree>
    <p:extLst>
      <p:ext uri="{BB962C8B-B14F-4D97-AF65-F5344CB8AC3E}">
        <p14:creationId xmlns:p14="http://schemas.microsoft.com/office/powerpoint/2010/main" val="4206103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0AD51-003A-9714-1168-BDBBCC74E2B8}"/>
              </a:ext>
            </a:extLst>
          </p:cNvPr>
          <p:cNvSpPr>
            <a:spLocks noGrp="1"/>
          </p:cNvSpPr>
          <p:nvPr>
            <p:ph type="title"/>
          </p:nvPr>
        </p:nvSpPr>
        <p:spPr/>
        <p:txBody>
          <a:bodyPr>
            <a:normAutofit/>
          </a:bodyPr>
          <a:lstStyle/>
          <a:p>
            <a:r>
              <a:rPr lang="sr-Latn-RS" sz="2400" dirty="0">
                <a:latin typeface="Oswald" panose="00000500000000000000" pitchFamily="2" charset="-18"/>
              </a:rPr>
              <a:t>8.1. Sumiranje ključnih tačaka</a:t>
            </a:r>
          </a:p>
        </p:txBody>
      </p:sp>
      <p:sp>
        <p:nvSpPr>
          <p:cNvPr id="3" name="Content Placeholder 2">
            <a:extLst>
              <a:ext uri="{FF2B5EF4-FFF2-40B4-BE49-F238E27FC236}">
                <a16:creationId xmlns:a16="http://schemas.microsoft.com/office/drawing/2014/main" id="{5920F034-557B-F766-F44F-9F378ED4AD13}"/>
              </a:ext>
            </a:extLst>
          </p:cNvPr>
          <p:cNvSpPr>
            <a:spLocks noGrp="1"/>
          </p:cNvSpPr>
          <p:nvPr>
            <p:ph idx="1"/>
          </p:nvPr>
        </p:nvSpPr>
        <p:spPr/>
        <p:txBody>
          <a:bodyPr>
            <a:normAutofit/>
          </a:bodyPr>
          <a:lstStyle/>
          <a:p>
            <a:pPr marL="0" indent="0">
              <a:buNone/>
            </a:pPr>
            <a:r>
              <a:rPr lang="sr-Latn-RS" sz="1600" dirty="0">
                <a:latin typeface="Inter 18pt" panose="020B0604020202020204" charset="0"/>
                <a:ea typeface="Inter 18pt" panose="020B0604020202020204" charset="0"/>
              </a:rPr>
              <a:t>Vektorske slike su osnovni element modernog grafičkog dizajna. Njihova rezolucija nezavisna od veličine i mogućnost skaliranja bez gubitka kvaliteta čine ih nezamenljivim u brojnim oblastima, uključujući dizajn logotipa, ilustracija, tehničkih crteža i digitalnih medija. Kroz obradu vektorskih grafika, dizajneri mogu precizno kreirati složene oblike, prilagođavati boje i dodavati efekte kako bi ostvarili željeni vizuelni utisak. Ova prezentacija je pružila uvid u ključne karakteristike, alate i tehnike za rad sa vektorskim slikama, čime se ističe njihov značaj u savremenom dizajnu.</a:t>
            </a:r>
          </a:p>
        </p:txBody>
      </p:sp>
      <p:pic>
        <p:nvPicPr>
          <p:cNvPr id="5" name="Picture 4" descr="A hand holding a brush&#10;&#10;Description automatically generated">
            <a:extLst>
              <a:ext uri="{FF2B5EF4-FFF2-40B4-BE49-F238E27FC236}">
                <a16:creationId xmlns:a16="http://schemas.microsoft.com/office/drawing/2014/main" id="{3C804F7E-3250-B92D-900B-24ADBC014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123" y="4066162"/>
            <a:ext cx="2772474" cy="1505301"/>
          </a:xfrm>
          <a:prstGeom prst="rect">
            <a:avLst/>
          </a:prstGeom>
        </p:spPr>
      </p:pic>
      <p:sp>
        <p:nvSpPr>
          <p:cNvPr id="6" name="TextBox 5">
            <a:extLst>
              <a:ext uri="{FF2B5EF4-FFF2-40B4-BE49-F238E27FC236}">
                <a16:creationId xmlns:a16="http://schemas.microsoft.com/office/drawing/2014/main" id="{4502BB56-0380-1532-76EE-3A2CA3F8FD84}"/>
              </a:ext>
            </a:extLst>
          </p:cNvPr>
          <p:cNvSpPr txBox="1"/>
          <p:nvPr/>
        </p:nvSpPr>
        <p:spPr>
          <a:xfrm>
            <a:off x="8035048" y="5571463"/>
            <a:ext cx="3233316" cy="276999"/>
          </a:xfrm>
          <a:prstGeom prst="rect">
            <a:avLst/>
          </a:prstGeom>
          <a:noFill/>
        </p:spPr>
        <p:txBody>
          <a:bodyPr wrap="square" rtlCol="0">
            <a:spAutoFit/>
          </a:bodyPr>
          <a:lstStyle/>
          <a:p>
            <a:r>
              <a:rPr lang="en-US" sz="1200" i="1" dirty="0" err="1">
                <a:latin typeface="Inter 18pt" panose="020B0604020202020204" charset="0"/>
                <a:ea typeface="Inter 18pt" panose="020B0604020202020204" charset="0"/>
              </a:rPr>
              <a:t>Slika</a:t>
            </a:r>
            <a:r>
              <a:rPr lang="en-US" sz="1200" i="1" dirty="0">
                <a:latin typeface="Inter 18pt" panose="020B0604020202020204" charset="0"/>
                <a:ea typeface="Inter 18pt" panose="020B0604020202020204" charset="0"/>
              </a:rPr>
              <a:t> 20. </a:t>
            </a:r>
            <a:r>
              <a:rPr lang="en-US" sz="1200" i="1" dirty="0" err="1">
                <a:latin typeface="Inter 18pt" panose="020B0604020202020204" charset="0"/>
                <a:ea typeface="Inter 18pt" panose="020B0604020202020204" charset="0"/>
              </a:rPr>
              <a:t>Buducnost</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vektorskog</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crtanja</a:t>
            </a:r>
            <a:endParaRPr lang="sr-Latn-RS" sz="1200" i="1" dirty="0">
              <a:latin typeface="Inter 18pt" panose="020B0604020202020204" charset="0"/>
              <a:ea typeface="Inter 18pt" panose="020B0604020202020204" charset="0"/>
            </a:endParaRPr>
          </a:p>
        </p:txBody>
      </p:sp>
    </p:spTree>
    <p:extLst>
      <p:ext uri="{BB962C8B-B14F-4D97-AF65-F5344CB8AC3E}">
        <p14:creationId xmlns:p14="http://schemas.microsoft.com/office/powerpoint/2010/main" val="3633303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1F424-1A89-7907-2AFF-FA5CE29A2F28}"/>
              </a:ext>
            </a:extLst>
          </p:cNvPr>
          <p:cNvSpPr>
            <a:spLocks noGrp="1"/>
          </p:cNvSpPr>
          <p:nvPr>
            <p:ph type="title"/>
          </p:nvPr>
        </p:nvSpPr>
        <p:spPr/>
        <p:txBody>
          <a:bodyPr>
            <a:normAutofit/>
          </a:bodyPr>
          <a:lstStyle/>
          <a:p>
            <a:r>
              <a:rPr lang="sr-Latn-RS" sz="2400" dirty="0">
                <a:latin typeface="Oswald" panose="00000500000000000000" pitchFamily="2" charset="-18"/>
              </a:rPr>
              <a:t>8.2. Važnost vektorskih slika za savremeni dizajn</a:t>
            </a:r>
          </a:p>
        </p:txBody>
      </p:sp>
      <p:sp>
        <p:nvSpPr>
          <p:cNvPr id="3" name="Content Placeholder 2">
            <a:extLst>
              <a:ext uri="{FF2B5EF4-FFF2-40B4-BE49-F238E27FC236}">
                <a16:creationId xmlns:a16="http://schemas.microsoft.com/office/drawing/2014/main" id="{C3B97DE1-D161-3044-2B45-0CC5A52E9108}"/>
              </a:ext>
            </a:extLst>
          </p:cNvPr>
          <p:cNvSpPr>
            <a:spLocks noGrp="1"/>
          </p:cNvSpPr>
          <p:nvPr>
            <p:ph idx="1"/>
          </p:nvPr>
        </p:nvSpPr>
        <p:spPr/>
        <p:txBody>
          <a:bodyPr/>
          <a:lstStyle/>
          <a:p>
            <a:pPr marL="0" indent="0">
              <a:buNone/>
            </a:pPr>
            <a:r>
              <a:rPr lang="sr-Latn-RS" sz="1600" dirty="0">
                <a:latin typeface="Inter 18pt" panose="020B0604020202020204" charset="0"/>
                <a:ea typeface="Inter 18pt" panose="020B0604020202020204" charset="0"/>
              </a:rPr>
              <a:t>Vektorske grafike su nezaobilazan deo digitalnog i štampanog dizajna. Njihova upotreba omogućava brzu izradu visokokvalitetnih grafika koje su prilagodljive različitim platformama. Na primer, logo dizajn zahteva slike koje se mogu koristiti u različitim veličinama i formatima bez gubitka kvaliteta, što je jedna od glavnih prednosti vektorskih slika. Svestranost vektorskih grafika omogućava njihovu primenu u animacijama, ilustracijama, kao i u tehničkim crtežima, čime se podržava razvoj kreativnih i inovativnih rešenja.</a:t>
            </a:r>
          </a:p>
          <a:p>
            <a:endParaRPr lang="sr-Latn-RS" dirty="0"/>
          </a:p>
        </p:txBody>
      </p:sp>
      <p:pic>
        <p:nvPicPr>
          <p:cNvPr id="5" name="Picture 4">
            <a:extLst>
              <a:ext uri="{FF2B5EF4-FFF2-40B4-BE49-F238E27FC236}">
                <a16:creationId xmlns:a16="http://schemas.microsoft.com/office/drawing/2014/main" id="{7FAD0B2A-3031-3B7A-0A28-86AC7EDF8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251" y="4216400"/>
            <a:ext cx="3028950" cy="1514475"/>
          </a:xfrm>
          <a:prstGeom prst="rect">
            <a:avLst/>
          </a:prstGeom>
        </p:spPr>
      </p:pic>
      <p:sp>
        <p:nvSpPr>
          <p:cNvPr id="6" name="TextBox 5">
            <a:extLst>
              <a:ext uri="{FF2B5EF4-FFF2-40B4-BE49-F238E27FC236}">
                <a16:creationId xmlns:a16="http://schemas.microsoft.com/office/drawing/2014/main" id="{2E17CCA9-9F46-B4D8-D300-ED61F4734239}"/>
              </a:ext>
            </a:extLst>
          </p:cNvPr>
          <p:cNvSpPr txBox="1"/>
          <p:nvPr/>
        </p:nvSpPr>
        <p:spPr>
          <a:xfrm>
            <a:off x="1191067" y="5875868"/>
            <a:ext cx="4501809" cy="276999"/>
          </a:xfrm>
          <a:prstGeom prst="rect">
            <a:avLst/>
          </a:prstGeom>
          <a:noFill/>
        </p:spPr>
        <p:txBody>
          <a:bodyPr wrap="square" rtlCol="0">
            <a:spAutoFit/>
          </a:bodyPr>
          <a:lstStyle/>
          <a:p>
            <a:r>
              <a:rPr lang="en-US" sz="1200" i="1" dirty="0" err="1">
                <a:latin typeface="Inter 18pt" panose="020B0604020202020204" charset="0"/>
                <a:ea typeface="Inter 18pt" panose="020B0604020202020204" charset="0"/>
              </a:rPr>
              <a:t>Slika</a:t>
            </a:r>
            <a:r>
              <a:rPr lang="en-US" sz="1200" i="1" dirty="0">
                <a:latin typeface="Inter 18pt" panose="020B0604020202020204" charset="0"/>
                <a:ea typeface="Inter 18pt" panose="020B0604020202020204" charset="0"/>
              </a:rPr>
              <a:t> 21. Primer </a:t>
            </a:r>
            <a:r>
              <a:rPr lang="en-US" sz="1200" i="1" dirty="0" err="1">
                <a:latin typeface="Inter 18pt" panose="020B0604020202020204" charset="0"/>
                <a:ea typeface="Inter 18pt" panose="020B0604020202020204" charset="0"/>
              </a:rPr>
              <a:t>savremenog</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dizajna</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pomocu</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vektorske</a:t>
            </a:r>
            <a:r>
              <a:rPr lang="en-U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slike</a:t>
            </a:r>
            <a:endParaRPr lang="sr-Latn-RS" sz="1200" i="1" dirty="0">
              <a:latin typeface="Inter 18pt" panose="020B0604020202020204" charset="0"/>
              <a:ea typeface="Inter 18pt" panose="020B0604020202020204" charset="0"/>
            </a:endParaRPr>
          </a:p>
        </p:txBody>
      </p:sp>
    </p:spTree>
    <p:extLst>
      <p:ext uri="{BB962C8B-B14F-4D97-AF65-F5344CB8AC3E}">
        <p14:creationId xmlns:p14="http://schemas.microsoft.com/office/powerpoint/2010/main" val="1250095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4242-D6E0-F6CD-D144-7E676510497C}"/>
              </a:ext>
            </a:extLst>
          </p:cNvPr>
          <p:cNvSpPr>
            <a:spLocks noGrp="1"/>
          </p:cNvSpPr>
          <p:nvPr>
            <p:ph type="title"/>
          </p:nvPr>
        </p:nvSpPr>
        <p:spPr/>
        <p:txBody>
          <a:bodyPr>
            <a:normAutofit/>
          </a:bodyPr>
          <a:lstStyle/>
          <a:p>
            <a:r>
              <a:rPr lang="sr-Latn-RS" sz="2400" dirty="0">
                <a:latin typeface="Oswald" panose="00000500000000000000" pitchFamily="2" charset="-18"/>
              </a:rPr>
              <a:t>8.3. Perspektiva za budućnost vektorskih grafika</a:t>
            </a:r>
          </a:p>
        </p:txBody>
      </p:sp>
      <p:sp>
        <p:nvSpPr>
          <p:cNvPr id="3" name="Content Placeholder 2">
            <a:extLst>
              <a:ext uri="{FF2B5EF4-FFF2-40B4-BE49-F238E27FC236}">
                <a16:creationId xmlns:a16="http://schemas.microsoft.com/office/drawing/2014/main" id="{FAE02632-9647-FC9E-3572-1A8A3C59F011}"/>
              </a:ext>
            </a:extLst>
          </p:cNvPr>
          <p:cNvSpPr>
            <a:spLocks noGrp="1"/>
          </p:cNvSpPr>
          <p:nvPr>
            <p:ph idx="1"/>
          </p:nvPr>
        </p:nvSpPr>
        <p:spPr/>
        <p:txBody>
          <a:bodyPr>
            <a:normAutofit/>
          </a:bodyPr>
          <a:lstStyle/>
          <a:p>
            <a:pPr marL="0" indent="0">
              <a:buNone/>
            </a:pPr>
            <a:r>
              <a:rPr lang="sr-Latn-RS" sz="1600" dirty="0">
                <a:latin typeface="Inter 18pt" panose="020B0604020202020204" charset="0"/>
                <a:ea typeface="Inter 18pt" panose="020B0604020202020204" charset="0"/>
              </a:rPr>
              <a:t>Sa stalnim razvojem tehnologija, vektorske grafike dobijaju nove mogućnosti i primene. Integracija vektorskih slika u softvere bazirane na veštačkoj inteligenciji, kao i njihova optimizacija za web i mobilne aplikacije, otvaraju nove horizonte za dizajnere. U budućnosti se očekuje još veća upotreba vektorskih formata u virtuelnoj stvarnosti (VR) i proširenoj stvarnosti (AR), gde će preciznost i fleksibilnost biti ključni faktori. Takođe, rastući trendovi u održivom dizajnu podstiču korišćenje efikasnih i malih formata, što je još jedna prednost vektorskih grafika.</a:t>
            </a:r>
          </a:p>
        </p:txBody>
      </p:sp>
      <p:pic>
        <p:nvPicPr>
          <p:cNvPr id="5" name="Picture 4">
            <a:extLst>
              <a:ext uri="{FF2B5EF4-FFF2-40B4-BE49-F238E27FC236}">
                <a16:creationId xmlns:a16="http://schemas.microsoft.com/office/drawing/2014/main" id="{94CC0BAF-B205-F9C0-E855-2F4F1755B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4162600"/>
            <a:ext cx="1713268" cy="1713268"/>
          </a:xfrm>
          <a:prstGeom prst="rect">
            <a:avLst/>
          </a:prstGeom>
        </p:spPr>
      </p:pic>
      <p:sp>
        <p:nvSpPr>
          <p:cNvPr id="6" name="TextBox 5">
            <a:extLst>
              <a:ext uri="{FF2B5EF4-FFF2-40B4-BE49-F238E27FC236}">
                <a16:creationId xmlns:a16="http://schemas.microsoft.com/office/drawing/2014/main" id="{87F2BB65-4BC2-76D8-659E-214F9B0E98F1}"/>
              </a:ext>
            </a:extLst>
          </p:cNvPr>
          <p:cNvSpPr txBox="1"/>
          <p:nvPr/>
        </p:nvSpPr>
        <p:spPr>
          <a:xfrm>
            <a:off x="1189705" y="5875868"/>
            <a:ext cx="4129547" cy="276999"/>
          </a:xfrm>
          <a:prstGeom prst="rect">
            <a:avLst/>
          </a:prstGeom>
          <a:noFill/>
        </p:spPr>
        <p:txBody>
          <a:bodyPr wrap="square" rtlCol="0">
            <a:spAutoFit/>
          </a:bodyPr>
          <a:lstStyle/>
          <a:p>
            <a:r>
              <a:rPr lang="en-US" sz="1200" i="1" dirty="0" err="1">
                <a:latin typeface="Inter 18pt" panose="020B0604020202020204" charset="0"/>
                <a:ea typeface="Inter 18pt" panose="020B0604020202020204" charset="0"/>
              </a:rPr>
              <a:t>Slika</a:t>
            </a:r>
            <a:r>
              <a:rPr lang="en-US" sz="1200" i="1" dirty="0">
                <a:latin typeface="Inter 18pt" panose="020B0604020202020204" charset="0"/>
                <a:ea typeface="Inter 18pt" panose="020B0604020202020204" charset="0"/>
              </a:rPr>
              <a:t> 21. </a:t>
            </a:r>
            <a:r>
              <a:rPr lang="en-US" sz="1200" i="1" dirty="0" err="1">
                <a:latin typeface="Inter 18pt" panose="020B0604020202020204" charset="0"/>
                <a:ea typeface="Inter 18pt" panose="020B0604020202020204" charset="0"/>
              </a:rPr>
              <a:t>Portret</a:t>
            </a:r>
            <a:r>
              <a:rPr lang="sr-Latn-RS" sz="1200" i="1" dirty="0">
                <a:latin typeface="Inter 18pt" panose="020B0604020202020204" charset="0"/>
                <a:ea typeface="Inter 18pt" panose="020B0604020202020204" charset="0"/>
              </a:rPr>
              <a:t> </a:t>
            </a:r>
            <a:r>
              <a:rPr lang="en-US" sz="1200" i="1" dirty="0" err="1">
                <a:latin typeface="Inter 18pt" panose="020B0604020202020204" charset="0"/>
                <a:ea typeface="Inter 18pt" panose="020B0604020202020204" charset="0"/>
              </a:rPr>
              <a:t>izra</a:t>
            </a:r>
            <a:r>
              <a:rPr lang="sr-Latn-RS" sz="1200" i="1" dirty="0">
                <a:latin typeface="Inter 18pt" panose="020B0604020202020204" charset="0"/>
                <a:ea typeface="Inter 18pt" panose="020B0604020202020204" charset="0"/>
              </a:rPr>
              <a:t>đen pomoću veštačke inteligencije</a:t>
            </a:r>
          </a:p>
        </p:txBody>
      </p:sp>
    </p:spTree>
    <p:extLst>
      <p:ext uri="{BB962C8B-B14F-4D97-AF65-F5344CB8AC3E}">
        <p14:creationId xmlns:p14="http://schemas.microsoft.com/office/powerpoint/2010/main" val="3707599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CB99-324D-9213-A9BB-EB63EA2FF617}"/>
              </a:ext>
            </a:extLst>
          </p:cNvPr>
          <p:cNvSpPr>
            <a:spLocks noGrp="1"/>
          </p:cNvSpPr>
          <p:nvPr>
            <p:ph type="title"/>
          </p:nvPr>
        </p:nvSpPr>
        <p:spPr/>
        <p:txBody>
          <a:bodyPr>
            <a:normAutofit/>
          </a:bodyPr>
          <a:lstStyle/>
          <a:p>
            <a:r>
              <a:rPr lang="pl-PL" sz="2400" dirty="0">
                <a:latin typeface="Oswald" panose="00000500000000000000" pitchFamily="2" charset="-18"/>
              </a:rPr>
              <a:t>8.4. Poziv na pitanja i diskusiju</a:t>
            </a:r>
            <a:endParaRPr lang="sr-Latn-RS" sz="2400" dirty="0">
              <a:latin typeface="Oswald" panose="00000500000000000000" pitchFamily="2" charset="-18"/>
            </a:endParaRPr>
          </a:p>
        </p:txBody>
      </p:sp>
      <p:sp>
        <p:nvSpPr>
          <p:cNvPr id="3" name="Content Placeholder 2">
            <a:extLst>
              <a:ext uri="{FF2B5EF4-FFF2-40B4-BE49-F238E27FC236}">
                <a16:creationId xmlns:a16="http://schemas.microsoft.com/office/drawing/2014/main" id="{202B1D92-FA99-6A29-2A8F-062E0E894531}"/>
              </a:ext>
            </a:extLst>
          </p:cNvPr>
          <p:cNvSpPr>
            <a:spLocks noGrp="1"/>
          </p:cNvSpPr>
          <p:nvPr>
            <p:ph idx="1"/>
          </p:nvPr>
        </p:nvSpPr>
        <p:spPr/>
        <p:txBody>
          <a:bodyPr>
            <a:normAutofit/>
          </a:bodyPr>
          <a:lstStyle/>
          <a:p>
            <a:pPr marL="0" indent="0">
              <a:buNone/>
            </a:pPr>
            <a:r>
              <a:rPr lang="sr-Latn-RS" sz="1600" dirty="0">
                <a:latin typeface="Inter 18pt" panose="020B0604020202020204" charset="0"/>
                <a:ea typeface="Inter 18pt" panose="020B0604020202020204" charset="0"/>
              </a:rPr>
              <a:t>Ova prezentacija pružila je uvid u osnove rada sa vektorskim slikama, njihov značaj i primene u različitim oblastima. Vaša pitanja, komentari i diskusija pomoći će da još bolje razumemo ovu temu i istražimo mogućnosti za njenu dalju primenu. Da li imate konkretna iskustva sa vektorskim slikama ili ideje za njihov kreativni razvoj? Pozivamo vas da podelite svoje misli i doprinesete daljoj razmeni znanja o ovoj važnoj temi.</a:t>
            </a:r>
          </a:p>
        </p:txBody>
      </p:sp>
      <p:pic>
        <p:nvPicPr>
          <p:cNvPr id="5" name="Picture 4">
            <a:extLst>
              <a:ext uri="{FF2B5EF4-FFF2-40B4-BE49-F238E27FC236}">
                <a16:creationId xmlns:a16="http://schemas.microsoft.com/office/drawing/2014/main" id="{6FCF9D7D-7548-3C32-103C-A9987977F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3859373"/>
            <a:ext cx="2110856" cy="2082711"/>
          </a:xfrm>
          <a:prstGeom prst="rect">
            <a:avLst/>
          </a:prstGeom>
        </p:spPr>
      </p:pic>
      <p:sp>
        <p:nvSpPr>
          <p:cNvPr id="6" name="TextBox 5">
            <a:extLst>
              <a:ext uri="{FF2B5EF4-FFF2-40B4-BE49-F238E27FC236}">
                <a16:creationId xmlns:a16="http://schemas.microsoft.com/office/drawing/2014/main" id="{D1995A2B-0EB4-5494-A795-A8A37514F899}"/>
              </a:ext>
            </a:extLst>
          </p:cNvPr>
          <p:cNvSpPr txBox="1"/>
          <p:nvPr/>
        </p:nvSpPr>
        <p:spPr>
          <a:xfrm>
            <a:off x="1199035" y="5869802"/>
            <a:ext cx="4129547" cy="276999"/>
          </a:xfrm>
          <a:prstGeom prst="rect">
            <a:avLst/>
          </a:prstGeom>
          <a:noFill/>
        </p:spPr>
        <p:txBody>
          <a:bodyPr wrap="square" rtlCol="0">
            <a:spAutoFit/>
          </a:bodyPr>
          <a:lstStyle/>
          <a:p>
            <a:r>
              <a:rPr lang="en-US" sz="1200" i="1" dirty="0" err="1">
                <a:latin typeface="Inter 18pt" panose="020B0604020202020204" charset="0"/>
                <a:ea typeface="Inter 18pt" panose="020B0604020202020204" charset="0"/>
              </a:rPr>
              <a:t>Slika</a:t>
            </a:r>
            <a:r>
              <a:rPr lang="en-US" sz="1200" i="1" dirty="0">
                <a:latin typeface="Inter 18pt" panose="020B0604020202020204" charset="0"/>
                <a:ea typeface="Inter 18pt" panose="020B0604020202020204" charset="0"/>
              </a:rPr>
              <a:t> 2</a:t>
            </a:r>
            <a:r>
              <a:rPr lang="sr-Latn-RS" sz="1200" i="1" dirty="0">
                <a:latin typeface="Inter 18pt" panose="020B0604020202020204" charset="0"/>
                <a:ea typeface="Inter 18pt" panose="020B0604020202020204" charset="0"/>
              </a:rPr>
              <a:t>2</a:t>
            </a:r>
            <a:r>
              <a:rPr lang="en-US" sz="1200" i="1" dirty="0">
                <a:latin typeface="Inter 18pt" panose="020B0604020202020204" charset="0"/>
                <a:ea typeface="Inter 18pt" panose="020B0604020202020204" charset="0"/>
              </a:rPr>
              <a:t>. </a:t>
            </a:r>
            <a:r>
              <a:rPr lang="sr-Latn-RS" sz="1200" i="1" dirty="0">
                <a:latin typeface="Inter 18pt" panose="020B0604020202020204" charset="0"/>
                <a:ea typeface="Inter 18pt" panose="020B0604020202020204" charset="0"/>
              </a:rPr>
              <a:t>Primer vektorskog prikaza</a:t>
            </a:r>
          </a:p>
        </p:txBody>
      </p:sp>
    </p:spTree>
    <p:extLst>
      <p:ext uri="{BB962C8B-B14F-4D97-AF65-F5344CB8AC3E}">
        <p14:creationId xmlns:p14="http://schemas.microsoft.com/office/powerpoint/2010/main" val="3516058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8999780-3174-C439-710A-DAF55570EA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6710" y="2074863"/>
            <a:ext cx="5470525" cy="2552911"/>
          </a:xfrm>
        </p:spPr>
      </p:pic>
      <p:sp>
        <p:nvSpPr>
          <p:cNvPr id="4" name="Text Placeholder 3">
            <a:extLst>
              <a:ext uri="{FF2B5EF4-FFF2-40B4-BE49-F238E27FC236}">
                <a16:creationId xmlns:a16="http://schemas.microsoft.com/office/drawing/2014/main" id="{C57AF49D-6ED4-5132-3DD5-9BDEC5E8AE79}"/>
              </a:ext>
            </a:extLst>
          </p:cNvPr>
          <p:cNvSpPr>
            <a:spLocks noGrp="1"/>
          </p:cNvSpPr>
          <p:nvPr>
            <p:ph type="body" sz="half" idx="2"/>
          </p:nvPr>
        </p:nvSpPr>
        <p:spPr/>
        <p:txBody>
          <a:bodyPr/>
          <a:lstStyle/>
          <a:p>
            <a:pPr marL="285750" indent="-285750" algn="l">
              <a:buFont typeface="Wingdings" panose="05000000000000000000" pitchFamily="2" charset="2"/>
              <a:buChar char="Ø"/>
            </a:pPr>
            <a:r>
              <a:rPr lang="en-US" b="1" dirty="0" err="1">
                <a:latin typeface="Inter 18pt" panose="02000503000000020004" pitchFamily="2" charset="0"/>
                <a:ea typeface="Inter 18pt" panose="02000503000000020004" pitchFamily="2" charset="0"/>
              </a:rPr>
              <a:t>Vektorske</a:t>
            </a:r>
            <a:r>
              <a:rPr lang="en-US" b="1" dirty="0">
                <a:latin typeface="Inter 18pt" panose="02000503000000020004" pitchFamily="2" charset="0"/>
                <a:ea typeface="Inter 18pt" panose="02000503000000020004" pitchFamily="2" charset="0"/>
              </a:rPr>
              <a:t> </a:t>
            </a:r>
            <a:r>
              <a:rPr lang="en-US" b="1" dirty="0" err="1">
                <a:latin typeface="Inter 18pt" panose="02000503000000020004" pitchFamily="2" charset="0"/>
                <a:ea typeface="Inter 18pt" panose="02000503000000020004" pitchFamily="2" charset="0"/>
              </a:rPr>
              <a:t>slike</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su</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skalabilne</a:t>
            </a:r>
            <a:r>
              <a:rPr lang="en-US" dirty="0">
                <a:latin typeface="Inter 18pt" panose="02000503000000020004" pitchFamily="2" charset="0"/>
                <a:ea typeface="Inter 18pt" panose="02000503000000020004" pitchFamily="2" charset="0"/>
              </a:rPr>
              <a:t> bez </a:t>
            </a:r>
            <a:r>
              <a:rPr lang="en-US" dirty="0" err="1">
                <a:latin typeface="Inter 18pt" panose="02000503000000020004" pitchFamily="2" charset="0"/>
                <a:ea typeface="Inter 18pt" panose="02000503000000020004" pitchFamily="2" charset="0"/>
              </a:rPr>
              <a:t>gubitka</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kvaliteta</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idealne</a:t>
            </a:r>
            <a:r>
              <a:rPr lang="en-US" dirty="0">
                <a:latin typeface="Inter 18pt" panose="02000503000000020004" pitchFamily="2" charset="0"/>
                <a:ea typeface="Inter 18pt" panose="02000503000000020004" pitchFamily="2" charset="0"/>
              </a:rPr>
              <a:t> za </a:t>
            </a:r>
            <a:r>
              <a:rPr lang="en-US" dirty="0" err="1">
                <a:latin typeface="Inter 18pt" panose="02000503000000020004" pitchFamily="2" charset="0"/>
                <a:ea typeface="Inter 18pt" panose="02000503000000020004" pitchFamily="2" charset="0"/>
              </a:rPr>
              <a:t>logotipe</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ilustracije</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tehničke</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crteže</a:t>
            </a:r>
            <a:r>
              <a:rPr lang="en-US" dirty="0">
                <a:latin typeface="Inter 18pt" panose="02000503000000020004" pitchFamily="2" charset="0"/>
                <a:ea typeface="Inter 18pt" panose="02000503000000020004" pitchFamily="2" charset="0"/>
              </a:rPr>
              <a:t>.</a:t>
            </a:r>
            <a:endParaRPr lang="sr-Latn-RS" dirty="0">
              <a:latin typeface="Inter 18pt" panose="02000503000000020004" pitchFamily="2" charset="0"/>
              <a:ea typeface="Inter 18pt" panose="02000503000000020004" pitchFamily="2" charset="0"/>
            </a:endParaRPr>
          </a:p>
          <a:p>
            <a:pPr marL="285750" indent="-285750" algn="l">
              <a:buFont typeface="Wingdings" panose="05000000000000000000" pitchFamily="2" charset="2"/>
              <a:buChar char="Ø"/>
            </a:pPr>
            <a:r>
              <a:rPr lang="en-US" b="1" dirty="0">
                <a:latin typeface="Inter 18pt" panose="02000503000000020004" pitchFamily="2" charset="0"/>
                <a:ea typeface="Inter 18pt" panose="02000503000000020004" pitchFamily="2" charset="0"/>
              </a:rPr>
              <a:t>Raster </a:t>
            </a:r>
            <a:r>
              <a:rPr lang="en-US" b="1" dirty="0" err="1">
                <a:latin typeface="Inter 18pt" panose="02000503000000020004" pitchFamily="2" charset="0"/>
                <a:ea typeface="Inter 18pt" panose="02000503000000020004" pitchFamily="2" charset="0"/>
              </a:rPr>
              <a:t>slike</a:t>
            </a:r>
            <a:r>
              <a:rPr lang="en-US" dirty="0">
                <a:latin typeface="Inter 18pt" panose="02000503000000020004" pitchFamily="2" charset="0"/>
                <a:ea typeface="Inter 18pt" panose="02000503000000020004" pitchFamily="2" charset="0"/>
              </a:rPr>
              <a:t> se </a:t>
            </a:r>
            <a:r>
              <a:rPr lang="en-US" dirty="0" err="1">
                <a:latin typeface="Inter 18pt" panose="02000503000000020004" pitchFamily="2" charset="0"/>
                <a:ea typeface="Inter 18pt" panose="02000503000000020004" pitchFamily="2" charset="0"/>
              </a:rPr>
              <a:t>sastoje</a:t>
            </a:r>
            <a:r>
              <a:rPr lang="en-US" dirty="0">
                <a:latin typeface="Inter 18pt" panose="02000503000000020004" pitchFamily="2" charset="0"/>
                <a:ea typeface="Inter 18pt" panose="02000503000000020004" pitchFamily="2" charset="0"/>
              </a:rPr>
              <a:t> od </a:t>
            </a:r>
            <a:r>
              <a:rPr lang="en-US" dirty="0" err="1">
                <a:latin typeface="Inter 18pt" panose="02000503000000020004" pitchFamily="2" charset="0"/>
                <a:ea typeface="Inter 18pt" panose="02000503000000020004" pitchFamily="2" charset="0"/>
              </a:rPr>
              <a:t>piksela</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pogodne</a:t>
            </a:r>
            <a:r>
              <a:rPr lang="en-US" dirty="0">
                <a:latin typeface="Inter 18pt" panose="02000503000000020004" pitchFamily="2" charset="0"/>
                <a:ea typeface="Inter 18pt" panose="02000503000000020004" pitchFamily="2" charset="0"/>
              </a:rPr>
              <a:t> za </a:t>
            </a:r>
            <a:r>
              <a:rPr lang="en-US" dirty="0" err="1">
                <a:latin typeface="Inter 18pt" panose="02000503000000020004" pitchFamily="2" charset="0"/>
                <a:ea typeface="Inter 18pt" panose="02000503000000020004" pitchFamily="2" charset="0"/>
              </a:rPr>
              <a:t>fotografije</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ali</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gube</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kvalitet</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pri</a:t>
            </a:r>
            <a:r>
              <a:rPr lang="en-US" dirty="0">
                <a:latin typeface="Inter 18pt" panose="02000503000000020004" pitchFamily="2" charset="0"/>
                <a:ea typeface="Inter 18pt" panose="02000503000000020004" pitchFamily="2" charset="0"/>
              </a:rPr>
              <a:t> </a:t>
            </a:r>
            <a:r>
              <a:rPr lang="en-US" dirty="0" err="1">
                <a:latin typeface="Inter 18pt" panose="02000503000000020004" pitchFamily="2" charset="0"/>
                <a:ea typeface="Inter 18pt" panose="02000503000000020004" pitchFamily="2" charset="0"/>
              </a:rPr>
              <a:t>uvećanju</a:t>
            </a:r>
            <a:r>
              <a:rPr lang="en-US" dirty="0">
                <a:latin typeface="Inter 18pt" panose="02000503000000020004" pitchFamily="2" charset="0"/>
                <a:ea typeface="Inter 18pt" panose="02000503000000020004" pitchFamily="2" charset="0"/>
              </a:rPr>
              <a:t>.</a:t>
            </a:r>
            <a:endParaRPr lang="sr-Latn-RS" dirty="0">
              <a:latin typeface="Inter 18pt" panose="02000503000000020004" pitchFamily="2" charset="0"/>
              <a:ea typeface="Inter 18pt" panose="02000503000000020004" pitchFamily="2" charset="0"/>
            </a:endParaRPr>
          </a:p>
          <a:p>
            <a:pPr marL="285750" indent="-285750" algn="l">
              <a:buFont typeface="Wingdings" panose="05000000000000000000" pitchFamily="2" charset="2"/>
              <a:buChar char="Ø"/>
            </a:pPr>
            <a:r>
              <a:rPr lang="en-US" b="1" dirty="0">
                <a:latin typeface="Inter 18pt" panose="02000503000000020004" pitchFamily="2" charset="0"/>
                <a:ea typeface="Inter 18pt" panose="02000503000000020004" pitchFamily="2" charset="0"/>
              </a:rPr>
              <a:t>Raster </a:t>
            </a:r>
            <a:r>
              <a:rPr lang="en-US" b="1" dirty="0" err="1">
                <a:latin typeface="Inter 18pt" panose="02000503000000020004" pitchFamily="2" charset="0"/>
                <a:ea typeface="Inter 18pt" panose="02000503000000020004" pitchFamily="2" charset="0"/>
              </a:rPr>
              <a:t>formati</a:t>
            </a:r>
            <a:r>
              <a:rPr lang="en-US" dirty="0">
                <a:latin typeface="Inter 18pt" panose="02000503000000020004" pitchFamily="2" charset="0"/>
                <a:ea typeface="Inter 18pt" panose="02000503000000020004" pitchFamily="2" charset="0"/>
              </a:rPr>
              <a:t>: JPEG, PNG, BMP.</a:t>
            </a:r>
          </a:p>
        </p:txBody>
      </p:sp>
      <p:sp>
        <p:nvSpPr>
          <p:cNvPr id="7" name="Title 3">
            <a:extLst>
              <a:ext uri="{FF2B5EF4-FFF2-40B4-BE49-F238E27FC236}">
                <a16:creationId xmlns:a16="http://schemas.microsoft.com/office/drawing/2014/main" id="{990F6261-61D0-D2A6-AB59-F2BE7EC7E78B}"/>
              </a:ext>
            </a:extLst>
          </p:cNvPr>
          <p:cNvSpPr>
            <a:spLocks noGrp="1"/>
          </p:cNvSpPr>
          <p:nvPr>
            <p:ph type="title"/>
          </p:nvPr>
        </p:nvSpPr>
        <p:spPr>
          <a:xfrm>
            <a:off x="1293813" y="1389063"/>
            <a:ext cx="3717925" cy="1371600"/>
          </a:xfrm>
        </p:spPr>
        <p:txBody>
          <a:bodyPr/>
          <a:lstStyle/>
          <a:p>
            <a:r>
              <a:rPr lang="sr-Latn-RS" sz="2000" b="1" dirty="0">
                <a:latin typeface="Oswald" panose="00000500000000000000" pitchFamily="2" charset="0"/>
              </a:rPr>
              <a:t>1.2. Razlika između vektorskih i raster slika</a:t>
            </a:r>
            <a:br>
              <a:rPr lang="en-US" dirty="0"/>
            </a:br>
            <a:endParaRPr lang="en-US" dirty="0"/>
          </a:p>
        </p:txBody>
      </p:sp>
      <p:sp>
        <p:nvSpPr>
          <p:cNvPr id="19" name="TextBox 18">
            <a:extLst>
              <a:ext uri="{FF2B5EF4-FFF2-40B4-BE49-F238E27FC236}">
                <a16:creationId xmlns:a16="http://schemas.microsoft.com/office/drawing/2014/main" id="{3D38429C-1239-7B6A-9999-6D3E558034D7}"/>
              </a:ext>
            </a:extLst>
          </p:cNvPr>
          <p:cNvSpPr txBox="1"/>
          <p:nvPr/>
        </p:nvSpPr>
        <p:spPr>
          <a:xfrm>
            <a:off x="5853404" y="4739951"/>
            <a:ext cx="4018384"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a:t>
            </a:r>
            <a:r>
              <a:rPr lang="en-US" sz="1200" i="1" dirty="0">
                <a:latin typeface="Inter 18pt" panose="02000503000000020004" pitchFamily="2" charset="0"/>
                <a:ea typeface="Inter 18pt" panose="02000503000000020004" pitchFamily="2" charset="0"/>
              </a:rPr>
              <a:t>2</a:t>
            </a:r>
            <a:r>
              <a:rPr lang="sr-Latn-R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Vektor</a:t>
            </a:r>
            <a:r>
              <a:rPr lang="en-US" sz="1200" i="1" dirty="0">
                <a:latin typeface="Inter 18pt" panose="02000503000000020004" pitchFamily="2" charset="0"/>
                <a:ea typeface="Inter 18pt" panose="02000503000000020004" pitchFamily="2" charset="0"/>
              </a:rPr>
              <a:t> </a:t>
            </a:r>
            <a:r>
              <a:rPr lang="en-US" sz="1200" i="1" dirty="0" err="1">
                <a:latin typeface="Inter 18pt" panose="02000503000000020004" pitchFamily="2" charset="0"/>
                <a:ea typeface="Inter 18pt" panose="02000503000000020004" pitchFamily="2" charset="0"/>
              </a:rPr>
              <a:t>i</a:t>
            </a:r>
            <a:r>
              <a:rPr lang="en-US" sz="1200" i="1" dirty="0">
                <a:latin typeface="Inter 18pt" panose="02000503000000020004" pitchFamily="2" charset="0"/>
                <a:ea typeface="Inter 18pt" panose="02000503000000020004" pitchFamily="2" charset="0"/>
              </a:rPr>
              <a:t> raster u pore</a:t>
            </a:r>
            <a:r>
              <a:rPr lang="sr-Latn-RS" sz="1200" i="1" dirty="0">
                <a:latin typeface="Inter 18pt" panose="02000503000000020004" pitchFamily="2" charset="0"/>
                <a:ea typeface="Inter 18pt" panose="02000503000000020004" pitchFamily="2" charset="0"/>
              </a:rPr>
              <a:t>đenju kvaliteta formata</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87934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B3E08F-3BF9-4651-C5D8-37D894FEB9DC}"/>
              </a:ext>
            </a:extLst>
          </p:cNvPr>
          <p:cNvSpPr>
            <a:spLocks noGrp="1"/>
          </p:cNvSpPr>
          <p:nvPr>
            <p:ph type="title"/>
          </p:nvPr>
        </p:nvSpPr>
        <p:spPr/>
        <p:txBody>
          <a:bodyPr>
            <a:normAutofit/>
          </a:bodyPr>
          <a:lstStyle/>
          <a:p>
            <a:r>
              <a:rPr lang="en-US" sz="4000" dirty="0">
                <a:latin typeface="Oswald" panose="00000500000000000000" pitchFamily="2" charset="0"/>
              </a:rPr>
              <a:t>2. </a:t>
            </a:r>
            <a:r>
              <a:rPr lang="en-US" sz="4000" dirty="0" err="1">
                <a:latin typeface="Oswald" panose="00000500000000000000" pitchFamily="2" charset="0"/>
              </a:rPr>
              <a:t>Glavne</a:t>
            </a:r>
            <a:r>
              <a:rPr lang="en-US" sz="4000" dirty="0">
                <a:latin typeface="Oswald" panose="00000500000000000000" pitchFamily="2" charset="0"/>
              </a:rPr>
              <a:t> </a:t>
            </a:r>
            <a:r>
              <a:rPr lang="en-US" sz="4000" dirty="0" err="1">
                <a:latin typeface="Oswald" panose="00000500000000000000" pitchFamily="2" charset="0"/>
              </a:rPr>
              <a:t>karakteristike</a:t>
            </a:r>
            <a:r>
              <a:rPr lang="en-US" sz="4000" dirty="0">
                <a:latin typeface="Oswald" panose="00000500000000000000" pitchFamily="2" charset="0"/>
              </a:rPr>
              <a:t> </a:t>
            </a:r>
            <a:r>
              <a:rPr lang="en-US" sz="4000" dirty="0" err="1">
                <a:latin typeface="Oswald" panose="00000500000000000000" pitchFamily="2" charset="0"/>
              </a:rPr>
              <a:t>vektorskih</a:t>
            </a:r>
            <a:r>
              <a:rPr lang="en-US" sz="4000" dirty="0">
                <a:latin typeface="Oswald" panose="00000500000000000000" pitchFamily="2" charset="0"/>
              </a:rPr>
              <a:t> </a:t>
            </a:r>
            <a:r>
              <a:rPr lang="en-US" sz="4000" dirty="0" err="1">
                <a:latin typeface="Oswald" panose="00000500000000000000" pitchFamily="2" charset="0"/>
              </a:rPr>
              <a:t>slika</a:t>
            </a:r>
            <a:endParaRPr lang="en-US" sz="4000" dirty="0">
              <a:latin typeface="Oswald" panose="00000500000000000000" pitchFamily="2" charset="0"/>
            </a:endParaRPr>
          </a:p>
        </p:txBody>
      </p:sp>
      <p:sp>
        <p:nvSpPr>
          <p:cNvPr id="6" name="Content Placeholder 5">
            <a:extLst>
              <a:ext uri="{FF2B5EF4-FFF2-40B4-BE49-F238E27FC236}">
                <a16:creationId xmlns:a16="http://schemas.microsoft.com/office/drawing/2014/main" id="{5F01E26E-A460-CC2C-C896-DA2D348C0695}"/>
              </a:ext>
            </a:extLst>
          </p:cNvPr>
          <p:cNvSpPr>
            <a:spLocks noGrp="1"/>
          </p:cNvSpPr>
          <p:nvPr>
            <p:ph idx="1"/>
          </p:nvPr>
        </p:nvSpPr>
        <p:spPr/>
        <p:txBody>
          <a:bodyPr>
            <a:normAutofit fontScale="25000" lnSpcReduction="20000"/>
          </a:bodyPr>
          <a:lstStyle/>
          <a:p>
            <a:pPr marL="0" indent="0">
              <a:lnSpc>
                <a:spcPct val="160000"/>
              </a:lnSpc>
              <a:buNone/>
            </a:pPr>
            <a:r>
              <a:rPr lang="en-US" sz="12000" b="1" dirty="0" err="1">
                <a:solidFill>
                  <a:schemeClr val="tx2"/>
                </a:solidFill>
                <a:latin typeface="Inter 18pt" panose="02000503000000020004" pitchFamily="2" charset="0"/>
                <a:ea typeface="Inter 18pt" panose="02000503000000020004" pitchFamily="2" charset="0"/>
              </a:rPr>
              <a:t>V</a:t>
            </a:r>
            <a:r>
              <a:rPr lang="en-US" sz="5200" dirty="0" err="1">
                <a:latin typeface="Inter 18pt" panose="02000503000000020004" pitchFamily="2" charset="0"/>
                <a:ea typeface="Inter 18pt" panose="02000503000000020004" pitchFamily="2" charset="0"/>
              </a:rPr>
              <a:t>ektorske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slike</a:t>
            </a:r>
            <a:r>
              <a:rPr lang="en-US" sz="5200" dirty="0">
                <a:latin typeface="Inter 18pt" panose="02000503000000020004" pitchFamily="2" charset="0"/>
                <a:ea typeface="Inter 18pt" panose="02000503000000020004" pitchFamily="2" charset="0"/>
              </a:rPr>
              <a:t> se </a:t>
            </a:r>
            <a:r>
              <a:rPr lang="en-US" sz="5200" dirty="0" err="1">
                <a:latin typeface="Inter 18pt" panose="02000503000000020004" pitchFamily="2" charset="0"/>
                <a:ea typeface="Inter 18pt" panose="02000503000000020004" pitchFamily="2" charset="0"/>
              </a:rPr>
              <a:t>ističu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svojom</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sposobnošću</a:t>
            </a:r>
            <a:r>
              <a:rPr lang="en-US" sz="5200" dirty="0">
                <a:latin typeface="Inter 18pt" panose="02000503000000020004" pitchFamily="2" charset="0"/>
                <a:ea typeface="Inter 18pt" panose="02000503000000020004" pitchFamily="2" charset="0"/>
              </a:rPr>
              <a:t> da </a:t>
            </a:r>
            <a:r>
              <a:rPr lang="en-US" sz="5200" dirty="0" err="1">
                <a:latin typeface="Inter 18pt" panose="02000503000000020004" pitchFamily="2" charset="0"/>
                <a:ea typeface="Inter 18pt" panose="02000503000000020004" pitchFamily="2" charset="0"/>
              </a:rPr>
              <a:t>zadrže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savršen</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kvalitet</a:t>
            </a:r>
            <a:r>
              <a:rPr lang="en-US" sz="5200" dirty="0">
                <a:latin typeface="Inter 18pt" panose="02000503000000020004" pitchFamily="2" charset="0"/>
                <a:ea typeface="Inter 18pt" panose="02000503000000020004" pitchFamily="2" charset="0"/>
              </a:rPr>
              <a:t> bez </a:t>
            </a:r>
            <a:r>
              <a:rPr lang="en-US" sz="5200" dirty="0" err="1">
                <a:latin typeface="Inter 18pt" panose="02000503000000020004" pitchFamily="2" charset="0"/>
                <a:ea typeface="Inter 18pt" panose="02000503000000020004" pitchFamily="2" charset="0"/>
              </a:rPr>
              <a:t>obzira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na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veličinu</a:t>
            </a:r>
            <a:r>
              <a:rPr lang="en-US" sz="5200" dirty="0">
                <a:latin typeface="Inter 18pt" panose="02000503000000020004" pitchFamily="2" charset="0"/>
                <a:ea typeface="Inter 18pt" panose="02000503000000020004" pitchFamily="2" charset="0"/>
              </a:rPr>
              <a:t>. Za </a:t>
            </a:r>
            <a:r>
              <a:rPr lang="en-US" sz="5200" dirty="0" err="1">
                <a:latin typeface="Inter 18pt" panose="02000503000000020004" pitchFamily="2" charset="0"/>
                <a:ea typeface="Inter 18pt" panose="02000503000000020004" pitchFamily="2" charset="0"/>
              </a:rPr>
              <a:t>razliku</a:t>
            </a:r>
            <a:r>
              <a:rPr lang="en-US" sz="5200" dirty="0">
                <a:latin typeface="Inter 18pt" panose="02000503000000020004" pitchFamily="2" charset="0"/>
                <a:ea typeface="Inter 18pt" panose="02000503000000020004" pitchFamily="2" charset="0"/>
              </a:rPr>
              <a:t> od raster </a:t>
            </a:r>
            <a:r>
              <a:rPr lang="en-US" sz="5200" dirty="0" err="1">
                <a:latin typeface="Inter 18pt" panose="02000503000000020004" pitchFamily="2" charset="0"/>
                <a:ea typeface="Inter 18pt" panose="02000503000000020004" pitchFamily="2" charset="0"/>
              </a:rPr>
              <a:t>slika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koje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zavise</a:t>
            </a:r>
            <a:r>
              <a:rPr lang="en-US" sz="5200" dirty="0">
                <a:latin typeface="Inter 18pt" panose="02000503000000020004" pitchFamily="2" charset="0"/>
                <a:ea typeface="Inter 18pt" panose="02000503000000020004" pitchFamily="2" charset="0"/>
              </a:rPr>
              <a:t> od </a:t>
            </a:r>
            <a:r>
              <a:rPr lang="en-US" sz="5200" dirty="0" err="1">
                <a:latin typeface="Inter 18pt" panose="02000503000000020004" pitchFamily="2" charset="0"/>
                <a:ea typeface="Inter 18pt" panose="02000503000000020004" pitchFamily="2" charset="0"/>
              </a:rPr>
              <a:t>piksela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čija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rezolucija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opada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kada</a:t>
            </a:r>
            <a:r>
              <a:rPr lang="en-US" sz="5200" dirty="0">
                <a:latin typeface="Inter 18pt" panose="02000503000000020004" pitchFamily="2" charset="0"/>
                <a:ea typeface="Inter 18pt" panose="02000503000000020004" pitchFamily="2" charset="0"/>
              </a:rPr>
              <a:t> se </a:t>
            </a:r>
            <a:r>
              <a:rPr lang="en-US" sz="5200" dirty="0" err="1">
                <a:latin typeface="Inter 18pt" panose="02000503000000020004" pitchFamily="2" charset="0"/>
                <a:ea typeface="Inter 18pt" panose="02000503000000020004" pitchFamily="2" charset="0"/>
              </a:rPr>
              <a:t>povećaju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vektorske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slike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koriste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matematičke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izraze</a:t>
            </a:r>
            <a:r>
              <a:rPr lang="en-US" sz="5200" dirty="0">
                <a:latin typeface="Inter 18pt" panose="02000503000000020004" pitchFamily="2" charset="0"/>
                <a:ea typeface="Inter 18pt" panose="02000503000000020004" pitchFamily="2" charset="0"/>
              </a:rPr>
              <a:t> za </a:t>
            </a:r>
            <a:r>
              <a:rPr lang="en-US" sz="5200" dirty="0" err="1">
                <a:latin typeface="Inter 18pt" panose="02000503000000020004" pitchFamily="2" charset="0"/>
                <a:ea typeface="Inter 18pt" panose="02000503000000020004" pitchFamily="2" charset="0"/>
              </a:rPr>
              <a:t>definisanje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oblika</a:t>
            </a:r>
            <a:r>
              <a:rPr lang="en-US" sz="5200" dirty="0">
                <a:latin typeface="Inter 18pt" panose="02000503000000020004" pitchFamily="2" charset="0"/>
                <a:ea typeface="Inter 18pt" panose="02000503000000020004" pitchFamily="2" charset="0"/>
              </a:rPr>
              <a:t>. Ovo </a:t>
            </a:r>
            <a:r>
              <a:rPr lang="en-US" sz="5200" dirty="0" err="1">
                <a:latin typeface="Inter 18pt" panose="02000503000000020004" pitchFamily="2" charset="0"/>
                <a:ea typeface="Inter 18pt" panose="02000503000000020004" pitchFamily="2" charset="0"/>
              </a:rPr>
              <a:t>omogućava</a:t>
            </a:r>
            <a:r>
              <a:rPr lang="en-US" sz="5200" dirty="0">
                <a:latin typeface="Inter 18pt" panose="02000503000000020004" pitchFamily="2" charset="0"/>
                <a:ea typeface="Inter 18pt" panose="02000503000000020004" pitchFamily="2" charset="0"/>
              </a:rPr>
              <a:t> da </a:t>
            </a:r>
            <a:r>
              <a:rPr lang="en-US" sz="5200" dirty="0" err="1">
                <a:latin typeface="Inter 18pt" panose="02000503000000020004" pitchFamily="2" charset="0"/>
                <a:ea typeface="Inter 18pt" panose="02000503000000020004" pitchFamily="2" charset="0"/>
              </a:rPr>
              <a:t>ostanu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oštre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jasne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čak</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kada</a:t>
            </a:r>
            <a:r>
              <a:rPr lang="en-US" sz="5200" dirty="0">
                <a:latin typeface="Inter 18pt" panose="02000503000000020004" pitchFamily="2" charset="0"/>
                <a:ea typeface="Inter 18pt" panose="02000503000000020004" pitchFamily="2" charset="0"/>
              </a:rPr>
              <a:t> se </a:t>
            </a:r>
            <a:r>
              <a:rPr lang="en-US" sz="5200" dirty="0" err="1">
                <a:latin typeface="Inter 18pt" panose="02000503000000020004" pitchFamily="2" charset="0"/>
                <a:ea typeface="Inter 18pt" panose="02000503000000020004" pitchFamily="2" charset="0"/>
              </a:rPr>
              <a:t>uvećaju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na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ekstremno</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velike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dimenzije</a:t>
            </a:r>
            <a:r>
              <a:rPr lang="en-US" sz="5200" dirty="0">
                <a:latin typeface="Inter 18pt" panose="02000503000000020004" pitchFamily="2" charset="0"/>
                <a:ea typeface="Inter 18pt" panose="02000503000000020004" pitchFamily="2" charset="0"/>
              </a:rPr>
              <a:t>.</a:t>
            </a:r>
            <a:r>
              <a:rPr lang="sr-Latn-RS" sz="5200" dirty="0">
                <a:latin typeface="Inter 18pt" panose="02000503000000020004" pitchFamily="2" charset="0"/>
                <a:ea typeface="Inter 18pt" panose="02000503000000020004" pitchFamily="2" charset="0"/>
              </a:rPr>
              <a:t> </a:t>
            </a:r>
          </a:p>
          <a:p>
            <a:pPr marL="0" indent="0">
              <a:lnSpc>
                <a:spcPct val="160000"/>
              </a:lnSpc>
              <a:buNone/>
            </a:pPr>
            <a:r>
              <a:rPr lang="en-US" sz="5200" dirty="0" err="1">
                <a:latin typeface="Inter 18pt" panose="02000503000000020004" pitchFamily="2" charset="0"/>
                <a:ea typeface="Inter 18pt" panose="02000503000000020004" pitchFamily="2" charset="0"/>
              </a:rPr>
              <a:t>Jedna</a:t>
            </a:r>
            <a:r>
              <a:rPr lang="en-US" sz="5200" dirty="0">
                <a:latin typeface="Inter 18pt" panose="02000503000000020004" pitchFamily="2" charset="0"/>
                <a:ea typeface="Inter 18pt" panose="02000503000000020004" pitchFamily="2" charset="0"/>
              </a:rPr>
              <a:t> od </a:t>
            </a:r>
            <a:r>
              <a:rPr lang="en-US" sz="5200" dirty="0" err="1">
                <a:latin typeface="Inter 18pt" panose="02000503000000020004" pitchFamily="2" charset="0"/>
                <a:ea typeface="Inter 18pt" panose="02000503000000020004" pitchFamily="2" charset="0"/>
              </a:rPr>
              <a:t>ključnih</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prednosti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vektorskih</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slika</a:t>
            </a:r>
            <a:r>
              <a:rPr lang="en-US" sz="5200" dirty="0">
                <a:latin typeface="Inter 18pt" panose="02000503000000020004" pitchFamily="2" charset="0"/>
                <a:ea typeface="Inter 18pt" panose="02000503000000020004" pitchFamily="2" charset="0"/>
              </a:rPr>
              <a:t> je </a:t>
            </a:r>
            <a:r>
              <a:rPr lang="en-US" sz="5200" dirty="0" err="1">
                <a:latin typeface="Inter 18pt" panose="02000503000000020004" pitchFamily="2" charset="0"/>
                <a:ea typeface="Inter 18pt" panose="02000503000000020004" pitchFamily="2" charset="0"/>
              </a:rPr>
              <a:t>lako</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skaliranje</a:t>
            </a:r>
            <a:r>
              <a:rPr lang="en-US" sz="5200" dirty="0">
                <a:latin typeface="Inter 18pt" panose="02000503000000020004" pitchFamily="2" charset="0"/>
                <a:ea typeface="Inter 18pt" panose="02000503000000020004" pitchFamily="2" charset="0"/>
              </a:rPr>
              <a:t>. Bilo da je </a:t>
            </a:r>
            <a:r>
              <a:rPr lang="en-US" sz="5200" dirty="0" err="1">
                <a:latin typeface="Inter 18pt" panose="02000503000000020004" pitchFamily="2" charset="0"/>
                <a:ea typeface="Inter 18pt" panose="02000503000000020004" pitchFamily="2" charset="0"/>
              </a:rPr>
              <a:t>reč</a:t>
            </a:r>
            <a:r>
              <a:rPr lang="en-US" sz="5200" dirty="0">
                <a:latin typeface="Inter 18pt" panose="02000503000000020004" pitchFamily="2" charset="0"/>
                <a:ea typeface="Inter 18pt" panose="02000503000000020004" pitchFamily="2" charset="0"/>
              </a:rPr>
              <a:t> o </a:t>
            </a:r>
            <a:r>
              <a:rPr lang="en-US" sz="5200" dirty="0" err="1">
                <a:latin typeface="Inter 18pt" panose="02000503000000020004" pitchFamily="2" charset="0"/>
                <a:ea typeface="Inter 18pt" panose="02000503000000020004" pitchFamily="2" charset="0"/>
              </a:rPr>
              <a:t>maloj</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ikoni</a:t>
            </a:r>
            <a:r>
              <a:rPr lang="en-US" sz="5200" dirty="0">
                <a:latin typeface="Inter 18pt" panose="02000503000000020004" pitchFamily="2" charset="0"/>
                <a:ea typeface="Inter 18pt" panose="02000503000000020004" pitchFamily="2" charset="0"/>
              </a:rPr>
              <a:t> za web </a:t>
            </a:r>
            <a:r>
              <a:rPr lang="en-US" sz="5200" dirty="0" err="1">
                <a:latin typeface="Inter 18pt" panose="02000503000000020004" pitchFamily="2" charset="0"/>
                <a:ea typeface="Inter 18pt" panose="02000503000000020004" pitchFamily="2" charset="0"/>
              </a:rPr>
              <a:t>sajt</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ili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velikom</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baneru</a:t>
            </a:r>
            <a:r>
              <a:rPr lang="en-US" sz="5200" dirty="0">
                <a:latin typeface="Inter 18pt" panose="02000503000000020004" pitchFamily="2" charset="0"/>
                <a:ea typeface="Inter 18pt" panose="02000503000000020004" pitchFamily="2" charset="0"/>
              </a:rPr>
              <a:t> za </a:t>
            </a:r>
            <a:r>
              <a:rPr lang="en-US" sz="5200" dirty="0" err="1">
                <a:latin typeface="Inter 18pt" panose="02000503000000020004" pitchFamily="2" charset="0"/>
                <a:ea typeface="Inter 18pt" panose="02000503000000020004" pitchFamily="2" charset="0"/>
              </a:rPr>
              <a:t>bilbord</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isti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fajl</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može</a:t>
            </a:r>
            <a:r>
              <a:rPr lang="en-US" sz="5200" dirty="0">
                <a:latin typeface="Inter 18pt" panose="02000503000000020004" pitchFamily="2" charset="0"/>
                <a:ea typeface="Inter 18pt" panose="02000503000000020004" pitchFamily="2" charset="0"/>
              </a:rPr>
              <a:t> se </a:t>
            </a:r>
            <a:r>
              <a:rPr lang="en-US" sz="5200" dirty="0" err="1">
                <a:latin typeface="Inter 18pt" panose="02000503000000020004" pitchFamily="2" charset="0"/>
                <a:ea typeface="Inter 18pt" panose="02000503000000020004" pitchFamily="2" charset="0"/>
              </a:rPr>
              <a:t>koristiti</a:t>
            </a:r>
            <a:r>
              <a:rPr lang="en-US" sz="5200" dirty="0">
                <a:latin typeface="Inter 18pt" panose="02000503000000020004" pitchFamily="2" charset="0"/>
                <a:ea typeface="Inter 18pt" panose="02000503000000020004" pitchFamily="2" charset="0"/>
              </a:rPr>
              <a:t> bez </a:t>
            </a:r>
            <a:r>
              <a:rPr lang="en-US" sz="5200" dirty="0" err="1">
                <a:latin typeface="Inter 18pt" panose="02000503000000020004" pitchFamily="2" charset="0"/>
                <a:ea typeface="Inter 18pt" panose="02000503000000020004" pitchFamily="2" charset="0"/>
              </a:rPr>
              <a:t>kompromisa</a:t>
            </a:r>
            <a:r>
              <a:rPr lang="en-US" sz="5200" dirty="0">
                <a:latin typeface="Inter 18pt" panose="02000503000000020004" pitchFamily="2" charset="0"/>
                <a:ea typeface="Inter 18pt" panose="02000503000000020004" pitchFamily="2" charset="0"/>
              </a:rPr>
              <a:t> u </a:t>
            </a:r>
            <a:r>
              <a:rPr lang="en-US" sz="5200" dirty="0" err="1">
                <a:latin typeface="Inter 18pt" panose="02000503000000020004" pitchFamily="2" charset="0"/>
                <a:ea typeface="Inter 18pt" panose="02000503000000020004" pitchFamily="2" charset="0"/>
              </a:rPr>
              <a:t>kvalitetu</a:t>
            </a:r>
            <a:r>
              <a:rPr lang="en-US" sz="5200" dirty="0">
                <a:latin typeface="Inter 18pt" panose="02000503000000020004" pitchFamily="2" charset="0"/>
                <a:ea typeface="Inter 18pt" panose="02000503000000020004" pitchFamily="2" charset="0"/>
              </a:rPr>
              <a:t>. Ova </a:t>
            </a:r>
            <a:r>
              <a:rPr lang="en-US" sz="5200" dirty="0" err="1">
                <a:latin typeface="Inter 18pt" panose="02000503000000020004" pitchFamily="2" charset="0"/>
                <a:ea typeface="Inter 18pt" panose="02000503000000020004" pitchFamily="2" charset="0"/>
              </a:rPr>
              <a:t>fleksibilnost</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čini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vektorske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slike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neprocenjivim</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alatom</a:t>
            </a:r>
            <a:r>
              <a:rPr lang="en-US" sz="5200" dirty="0">
                <a:latin typeface="Inter 18pt" panose="02000503000000020004" pitchFamily="2" charset="0"/>
                <a:ea typeface="Inter 18pt" panose="02000503000000020004" pitchFamily="2" charset="0"/>
              </a:rPr>
              <a:t> u </a:t>
            </a:r>
            <a:r>
              <a:rPr lang="en-US" sz="5200" dirty="0" err="1">
                <a:latin typeface="Inter 18pt" panose="02000503000000020004" pitchFamily="2" charset="0"/>
                <a:ea typeface="Inter 18pt" panose="02000503000000020004" pitchFamily="2" charset="0"/>
              </a:rPr>
              <a:t>grafičkom</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dizajnu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štampanju</a:t>
            </a:r>
            <a:r>
              <a:rPr lang="en-US" sz="5200" dirty="0">
                <a:latin typeface="Inter 18pt" panose="02000503000000020004" pitchFamily="2" charset="0"/>
                <a:ea typeface="Inter 18pt" panose="02000503000000020004" pitchFamily="2" charset="0"/>
              </a:rPr>
              <a:t>.</a:t>
            </a:r>
            <a:r>
              <a:rPr lang="sr-Latn-R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Osnovu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vektorskih</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slika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čine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linije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krive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poligoni</a:t>
            </a:r>
            <a:r>
              <a:rPr lang="en-US" sz="5200" dirty="0">
                <a:latin typeface="Inter 18pt" panose="02000503000000020004" pitchFamily="2" charset="0"/>
                <a:ea typeface="Inter 18pt" panose="02000503000000020004" pitchFamily="2" charset="0"/>
              </a:rPr>
              <a:t>, koji se </a:t>
            </a:r>
            <a:r>
              <a:rPr lang="en-US" sz="5200" dirty="0" err="1">
                <a:latin typeface="Inter 18pt" panose="02000503000000020004" pitchFamily="2" charset="0"/>
                <a:ea typeface="Inter 18pt" panose="02000503000000020004" pitchFamily="2" charset="0"/>
              </a:rPr>
              <a:t>generišu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pomoću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matematičkih</a:t>
            </a:r>
            <a:r>
              <a:rPr lang="en-US" sz="5200" dirty="0">
                <a:latin typeface="Inter 18pt" panose="02000503000000020004" pitchFamily="2" charset="0"/>
                <a:ea typeface="Inter 18pt" panose="02000503000000020004" pitchFamily="2" charset="0"/>
              </a:rPr>
              <a:t> formula. </a:t>
            </a:r>
            <a:r>
              <a:rPr lang="en-US" sz="5200" dirty="0" err="1">
                <a:latin typeface="Inter 18pt" panose="02000503000000020004" pitchFamily="2" charset="0"/>
                <a:ea typeface="Inter 18pt" panose="02000503000000020004" pitchFamily="2" charset="0"/>
              </a:rPr>
              <a:t>Zbog</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ove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preciznosti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vektori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savršen</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izbor</a:t>
            </a:r>
            <a:r>
              <a:rPr lang="en-US" sz="5200" dirty="0">
                <a:latin typeface="Inter 18pt" panose="02000503000000020004" pitchFamily="2" charset="0"/>
                <a:ea typeface="Inter 18pt" panose="02000503000000020004" pitchFamily="2" charset="0"/>
              </a:rPr>
              <a:t> za </a:t>
            </a:r>
            <a:r>
              <a:rPr lang="en-US" sz="5200" dirty="0" err="1">
                <a:latin typeface="Inter 18pt" panose="02000503000000020004" pitchFamily="2" charset="0"/>
                <a:ea typeface="Inter 18pt" panose="02000503000000020004" pitchFamily="2" charset="0"/>
              </a:rPr>
              <a:t>logotipe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tehničke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crteže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ilustracije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gde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su</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detalji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jasne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linije</a:t>
            </a:r>
            <a:r>
              <a:rPr lang="en-US" sz="5200" dirty="0">
                <a:latin typeface="Inter 18pt" panose="02000503000000020004" pitchFamily="2" charset="0"/>
                <a:ea typeface="Inter 18pt" panose="02000503000000020004" pitchFamily="2" charset="0"/>
              </a:rPr>
              <a:t> od </a:t>
            </a:r>
            <a:r>
              <a:rPr lang="en-US" sz="5200" dirty="0" err="1">
                <a:latin typeface="Inter 18pt" panose="02000503000000020004" pitchFamily="2" charset="0"/>
                <a:ea typeface="Inter 18pt" panose="02000503000000020004" pitchFamily="2" charset="0"/>
              </a:rPr>
              <a:t>ključnog</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značaja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Njihova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upotreba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dominira</a:t>
            </a:r>
            <a:r>
              <a:rPr lang="en-US" sz="5200" dirty="0">
                <a:latin typeface="Inter 18pt" panose="02000503000000020004" pitchFamily="2" charset="0"/>
                <a:ea typeface="Inter 18pt" panose="02000503000000020004" pitchFamily="2" charset="0"/>
              </a:rPr>
              <a:t> u </a:t>
            </a:r>
            <a:r>
              <a:rPr lang="en-US" sz="5200" dirty="0" err="1">
                <a:latin typeface="Inter 18pt" panose="02000503000000020004" pitchFamily="2" charset="0"/>
                <a:ea typeface="Inter 18pt" panose="02000503000000020004" pitchFamily="2" charset="0"/>
              </a:rPr>
              <a:t>digitalnim</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štampanim</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medijima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zbog</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lakoće</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prilagođavanja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i</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visokog</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kvaliteta</a:t>
            </a:r>
            <a:r>
              <a:rPr lang="en-US" sz="5200" dirty="0">
                <a:latin typeface="Inter 18pt" panose="02000503000000020004" pitchFamily="2" charset="0"/>
                <a:ea typeface="Inter 18pt" panose="02000503000000020004" pitchFamily="2" charset="0"/>
              </a:rPr>
              <a:t> </a:t>
            </a:r>
            <a:r>
              <a:rPr lang="en-US" sz="5200" dirty="0" err="1">
                <a:latin typeface="Inter 18pt" panose="02000503000000020004" pitchFamily="2" charset="0"/>
                <a:ea typeface="Inter 18pt" panose="02000503000000020004" pitchFamily="2" charset="0"/>
              </a:rPr>
              <a:t>prikaza</a:t>
            </a:r>
            <a:r>
              <a:rPr lang="en-US" sz="5200" dirty="0">
                <a:latin typeface="Inter 18pt" panose="02000503000000020004" pitchFamily="2" charset="0"/>
                <a:ea typeface="Inter 18pt" panose="02000503000000020004" pitchFamily="2" charset="0"/>
              </a:rPr>
              <a:t>.</a:t>
            </a:r>
          </a:p>
          <a:p>
            <a:endParaRPr lang="en-US" dirty="0"/>
          </a:p>
        </p:txBody>
      </p:sp>
    </p:spTree>
    <p:extLst>
      <p:ext uri="{BB962C8B-B14F-4D97-AF65-F5344CB8AC3E}">
        <p14:creationId xmlns:p14="http://schemas.microsoft.com/office/powerpoint/2010/main" val="1311521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068AA2-DE48-1867-4852-9F4B2ED6F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216" y="2282789"/>
            <a:ext cx="2143125" cy="2143125"/>
          </a:xfrm>
          <a:prstGeom prst="rect">
            <a:avLst/>
          </a:prstGeom>
        </p:spPr>
      </p:pic>
      <p:pic>
        <p:nvPicPr>
          <p:cNvPr id="7" name="Picture 6">
            <a:extLst>
              <a:ext uri="{FF2B5EF4-FFF2-40B4-BE49-F238E27FC236}">
                <a16:creationId xmlns:a16="http://schemas.microsoft.com/office/drawing/2014/main" id="{212CE824-E135-5D2E-CE2F-76DE38873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2846" y="2282788"/>
            <a:ext cx="2143125" cy="2143125"/>
          </a:xfrm>
          <a:prstGeom prst="rect">
            <a:avLst/>
          </a:prstGeom>
        </p:spPr>
      </p:pic>
      <p:pic>
        <p:nvPicPr>
          <p:cNvPr id="9" name="Picture 8">
            <a:extLst>
              <a:ext uri="{FF2B5EF4-FFF2-40B4-BE49-F238E27FC236}">
                <a16:creationId xmlns:a16="http://schemas.microsoft.com/office/drawing/2014/main" id="{A86C91C3-2C8F-2DC0-27CD-DADEB34DF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476" y="2282787"/>
            <a:ext cx="2143125" cy="2143125"/>
          </a:xfrm>
          <a:prstGeom prst="rect">
            <a:avLst/>
          </a:prstGeom>
        </p:spPr>
      </p:pic>
      <p:pic>
        <p:nvPicPr>
          <p:cNvPr id="13" name="Picture 12">
            <a:extLst>
              <a:ext uri="{FF2B5EF4-FFF2-40B4-BE49-F238E27FC236}">
                <a16:creationId xmlns:a16="http://schemas.microsoft.com/office/drawing/2014/main" id="{71801469-F6A8-5BE3-AAC8-836CC3249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0106" y="2248479"/>
            <a:ext cx="2466975" cy="1847850"/>
          </a:xfrm>
          <a:prstGeom prst="rect">
            <a:avLst/>
          </a:prstGeom>
        </p:spPr>
      </p:pic>
      <p:sp>
        <p:nvSpPr>
          <p:cNvPr id="16" name="TextBox 15">
            <a:extLst>
              <a:ext uri="{FF2B5EF4-FFF2-40B4-BE49-F238E27FC236}">
                <a16:creationId xmlns:a16="http://schemas.microsoft.com/office/drawing/2014/main" id="{3CC3CAE4-0A3D-A3E8-6FFE-7459FD751DB6}"/>
              </a:ext>
            </a:extLst>
          </p:cNvPr>
          <p:cNvSpPr txBox="1"/>
          <p:nvPr/>
        </p:nvSpPr>
        <p:spPr>
          <a:xfrm>
            <a:off x="1184216" y="4572002"/>
            <a:ext cx="4018384"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3. Prikaz vektroskih abstraktih figura</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1289446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2359-08AE-BC13-C4C7-892E222E89CD}"/>
              </a:ext>
            </a:extLst>
          </p:cNvPr>
          <p:cNvSpPr>
            <a:spLocks noGrp="1"/>
          </p:cNvSpPr>
          <p:nvPr>
            <p:ph type="title"/>
          </p:nvPr>
        </p:nvSpPr>
        <p:spPr/>
        <p:txBody>
          <a:bodyPr>
            <a:normAutofit/>
          </a:bodyPr>
          <a:lstStyle/>
          <a:p>
            <a:r>
              <a:rPr lang="sr-Latn-RS" sz="4000" dirty="0">
                <a:latin typeface="Oswald" panose="00000500000000000000" pitchFamily="2" charset="0"/>
              </a:rPr>
              <a:t>3. </a:t>
            </a:r>
            <a:r>
              <a:rPr lang="en-US" sz="4000" dirty="0" err="1">
                <a:latin typeface="Oswald" panose="00000500000000000000" pitchFamily="2" charset="0"/>
              </a:rPr>
              <a:t>Prednosti</a:t>
            </a:r>
            <a:r>
              <a:rPr lang="en-US" sz="4000" dirty="0">
                <a:latin typeface="Oswald" panose="00000500000000000000" pitchFamily="2" charset="0"/>
              </a:rPr>
              <a:t> </a:t>
            </a:r>
            <a:r>
              <a:rPr lang="en-US" sz="4000" dirty="0" err="1">
                <a:latin typeface="Oswald" panose="00000500000000000000" pitchFamily="2" charset="0"/>
              </a:rPr>
              <a:t>i</a:t>
            </a:r>
            <a:r>
              <a:rPr lang="en-US" sz="4000" dirty="0">
                <a:latin typeface="Oswald" panose="00000500000000000000" pitchFamily="2" charset="0"/>
              </a:rPr>
              <a:t> mane </a:t>
            </a:r>
            <a:r>
              <a:rPr lang="en-US" sz="4000" dirty="0" err="1">
                <a:latin typeface="Oswald" panose="00000500000000000000" pitchFamily="2" charset="0"/>
              </a:rPr>
              <a:t>vektorskih</a:t>
            </a:r>
            <a:r>
              <a:rPr lang="en-US" sz="4000" dirty="0">
                <a:latin typeface="Oswald" panose="00000500000000000000" pitchFamily="2" charset="0"/>
              </a:rPr>
              <a:t> </a:t>
            </a:r>
            <a:r>
              <a:rPr lang="en-US" sz="4000" dirty="0" err="1">
                <a:latin typeface="Oswald" panose="00000500000000000000" pitchFamily="2" charset="0"/>
              </a:rPr>
              <a:t>slika</a:t>
            </a:r>
            <a:endParaRPr lang="en-US" sz="4000" dirty="0">
              <a:latin typeface="Oswald" panose="00000500000000000000" pitchFamily="2" charset="0"/>
            </a:endParaRPr>
          </a:p>
        </p:txBody>
      </p:sp>
      <p:sp>
        <p:nvSpPr>
          <p:cNvPr id="3" name="Content Placeholder 2">
            <a:extLst>
              <a:ext uri="{FF2B5EF4-FFF2-40B4-BE49-F238E27FC236}">
                <a16:creationId xmlns:a16="http://schemas.microsoft.com/office/drawing/2014/main" id="{D2FDC7E2-7771-01C7-BA7A-7D631D2A2872}"/>
              </a:ext>
            </a:extLst>
          </p:cNvPr>
          <p:cNvSpPr>
            <a:spLocks noGrp="1"/>
          </p:cNvSpPr>
          <p:nvPr>
            <p:ph idx="1"/>
          </p:nvPr>
        </p:nvSpPr>
        <p:spPr/>
        <p:txBody>
          <a:bodyPr>
            <a:normAutofit/>
          </a:bodyPr>
          <a:lstStyle/>
          <a:p>
            <a:pPr marL="0" indent="0">
              <a:buNone/>
            </a:pPr>
            <a:r>
              <a:rPr lang="en-US" sz="3000" b="1" dirty="0" err="1">
                <a:solidFill>
                  <a:schemeClr val="tx2"/>
                </a:solidFill>
                <a:latin typeface="Inter 18pt" panose="02000503000000020004" pitchFamily="2" charset="0"/>
                <a:ea typeface="Inter 18pt" panose="02000503000000020004" pitchFamily="2" charset="0"/>
              </a:rPr>
              <a:t>V</a:t>
            </a:r>
            <a:r>
              <a:rPr lang="en-US" sz="1300" dirty="0" err="1">
                <a:latin typeface="Inter 18pt" panose="02000503000000020004" pitchFamily="2" charset="0"/>
                <a:ea typeface="Inter 18pt" panose="02000503000000020004" pitchFamily="2" charset="0"/>
              </a:rPr>
              <a:t>ektorske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slike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imaju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niz</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prednosti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koje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ih</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čine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ključnim</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izborom</a:t>
            </a:r>
            <a:r>
              <a:rPr lang="en-US" sz="1300" dirty="0">
                <a:latin typeface="Inter 18pt" panose="02000503000000020004" pitchFamily="2" charset="0"/>
                <a:ea typeface="Inter 18pt" panose="02000503000000020004" pitchFamily="2" charset="0"/>
              </a:rPr>
              <a:t> u </a:t>
            </a:r>
            <a:r>
              <a:rPr lang="en-US" sz="1300" dirty="0" err="1">
                <a:latin typeface="Inter 18pt" panose="02000503000000020004" pitchFamily="2" charset="0"/>
                <a:ea typeface="Inter 18pt" panose="02000503000000020004" pitchFamily="2" charset="0"/>
              </a:rPr>
              <a:t>mnogim</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grafičkim</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projektima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Jedna</a:t>
            </a:r>
            <a:r>
              <a:rPr lang="en-US" sz="1300" dirty="0">
                <a:latin typeface="Inter 18pt" panose="02000503000000020004" pitchFamily="2" charset="0"/>
                <a:ea typeface="Inter 18pt" panose="02000503000000020004" pitchFamily="2" charset="0"/>
              </a:rPr>
              <a:t> od </a:t>
            </a:r>
            <a:r>
              <a:rPr lang="en-US" sz="1300" dirty="0" err="1">
                <a:latin typeface="Inter 18pt" panose="02000503000000020004" pitchFamily="2" charset="0"/>
                <a:ea typeface="Inter 18pt" panose="02000503000000020004" pitchFamily="2" charset="0"/>
              </a:rPr>
              <a:t>najvećih</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prednosti</a:t>
            </a:r>
            <a:r>
              <a:rPr lang="en-US" sz="1300" dirty="0">
                <a:latin typeface="Inter 18pt" panose="02000503000000020004" pitchFamily="2" charset="0"/>
                <a:ea typeface="Inter 18pt" panose="02000503000000020004" pitchFamily="2" charset="0"/>
              </a:rPr>
              <a:t> je </a:t>
            </a:r>
            <a:r>
              <a:rPr lang="en-US" sz="1300" dirty="0" err="1">
                <a:latin typeface="Inter 18pt" panose="02000503000000020004" pitchFamily="2" charset="0"/>
                <a:ea typeface="Inter 18pt" panose="02000503000000020004" pitchFamily="2" charset="0"/>
              </a:rPr>
              <a:t>mogućnost</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skaliranja</a:t>
            </a:r>
            <a:r>
              <a:rPr lang="en-US" sz="1300" dirty="0">
                <a:latin typeface="Inter 18pt" panose="02000503000000020004" pitchFamily="2" charset="0"/>
                <a:ea typeface="Inter 18pt" panose="02000503000000020004" pitchFamily="2" charset="0"/>
              </a:rPr>
              <a:t> bez </a:t>
            </a:r>
            <a:r>
              <a:rPr lang="en-US" sz="1300" dirty="0" err="1">
                <a:latin typeface="Inter 18pt" panose="02000503000000020004" pitchFamily="2" charset="0"/>
                <a:ea typeface="Inter 18pt" panose="02000503000000020004" pitchFamily="2" charset="0"/>
              </a:rPr>
              <a:t>gubitka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kvaliteta</a:t>
            </a:r>
            <a:r>
              <a:rPr lang="en-US" sz="1300" dirty="0">
                <a:latin typeface="Inter 18pt" panose="02000503000000020004" pitchFamily="2" charset="0"/>
                <a:ea typeface="Inter 18pt" panose="02000503000000020004" pitchFamily="2" charset="0"/>
              </a:rPr>
              <a:t>. Bez </a:t>
            </a:r>
            <a:r>
              <a:rPr lang="en-US" sz="1300" dirty="0" err="1">
                <a:latin typeface="Inter 18pt" panose="02000503000000020004" pitchFamily="2" charset="0"/>
                <a:ea typeface="Inter 18pt" panose="02000503000000020004" pitchFamily="2" charset="0"/>
              </a:rPr>
              <a:t>obzira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na</a:t>
            </a:r>
            <a:r>
              <a:rPr lang="en-US" sz="1300" dirty="0">
                <a:latin typeface="Inter 18pt" panose="02000503000000020004" pitchFamily="2" charset="0"/>
                <a:ea typeface="Inter 18pt" panose="02000503000000020004" pitchFamily="2" charset="0"/>
              </a:rPr>
              <a:t> to da li </a:t>
            </a:r>
            <a:r>
              <a:rPr lang="en-US" sz="1300" dirty="0" err="1">
                <a:latin typeface="Inter 18pt" panose="02000503000000020004" pitchFamily="2" charset="0"/>
                <a:ea typeface="Inter 18pt" panose="02000503000000020004" pitchFamily="2" charset="0"/>
              </a:rPr>
              <a:t>ih</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povećavate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ili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smanjujete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linije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oblici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ostaju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savršeno</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jasni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precizni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Osim</a:t>
            </a:r>
            <a:r>
              <a:rPr lang="en-US" sz="1300" dirty="0">
                <a:latin typeface="Inter 18pt" panose="02000503000000020004" pitchFamily="2" charset="0"/>
                <a:ea typeface="Inter 18pt" panose="02000503000000020004" pitchFamily="2" charset="0"/>
              </a:rPr>
              <a:t> toga, za </a:t>
            </a:r>
            <a:r>
              <a:rPr lang="en-US" sz="1300" dirty="0" err="1">
                <a:latin typeface="Inter 18pt" panose="02000503000000020004" pitchFamily="2" charset="0"/>
                <a:ea typeface="Inter 18pt" panose="02000503000000020004" pitchFamily="2" charset="0"/>
              </a:rPr>
              <a:t>određene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tipove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grafika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kao</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što</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logotipi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ikone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ili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tehnički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crteži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fajlovi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često</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manje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veličine</a:t>
            </a:r>
            <a:r>
              <a:rPr lang="en-US" sz="1300" dirty="0">
                <a:latin typeface="Inter 18pt" panose="02000503000000020004" pitchFamily="2" charset="0"/>
                <a:ea typeface="Inter 18pt" panose="02000503000000020004" pitchFamily="2" charset="0"/>
              </a:rPr>
              <a:t> u </a:t>
            </a:r>
            <a:r>
              <a:rPr lang="en-US" sz="1300" dirty="0" err="1">
                <a:latin typeface="Inter 18pt" panose="02000503000000020004" pitchFamily="2" charset="0"/>
                <a:ea typeface="Inter 18pt" panose="02000503000000020004" pitchFamily="2" charset="0"/>
              </a:rPr>
              <a:t>poređenju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sa</a:t>
            </a:r>
            <a:r>
              <a:rPr lang="en-US" sz="1300" dirty="0">
                <a:latin typeface="Inter 18pt" panose="02000503000000020004" pitchFamily="2" charset="0"/>
                <a:ea typeface="Inter 18pt" panose="02000503000000020004" pitchFamily="2" charset="0"/>
              </a:rPr>
              <a:t> raster </a:t>
            </a:r>
            <a:r>
              <a:rPr lang="en-US" sz="1300" dirty="0" err="1">
                <a:latin typeface="Inter 18pt" panose="02000503000000020004" pitchFamily="2" charset="0"/>
                <a:ea typeface="Inter 18pt" panose="02000503000000020004" pitchFamily="2" charset="0"/>
              </a:rPr>
              <a:t>formatima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što</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olakšava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čuvanje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deljenje</a:t>
            </a:r>
            <a:r>
              <a:rPr lang="en-US" sz="1300" dirty="0">
                <a:latin typeface="Inter 18pt" panose="02000503000000020004" pitchFamily="2" charset="0"/>
                <a:ea typeface="Inter 18pt" panose="02000503000000020004" pitchFamily="2" charset="0"/>
              </a:rPr>
              <a:t>.</a:t>
            </a:r>
          </a:p>
          <a:p>
            <a:pPr marL="0" indent="0">
              <a:buNone/>
            </a:pPr>
            <a:r>
              <a:rPr lang="en-US" sz="1300" dirty="0" err="1">
                <a:latin typeface="Inter 18pt" panose="02000503000000020004" pitchFamily="2" charset="0"/>
                <a:ea typeface="Inter 18pt" panose="02000503000000020004" pitchFamily="2" charset="0"/>
              </a:rPr>
              <a:t>Međutim</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vektorske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slike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imaju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svojih</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ograničenja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Kompleksne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slike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poput</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fotografija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ili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detaljnih</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ilustracija</a:t>
            </a:r>
            <a:r>
              <a:rPr lang="en-US" sz="1300" dirty="0">
                <a:latin typeface="Inter 18pt" panose="02000503000000020004" pitchFamily="2" charset="0"/>
                <a:ea typeface="Inter 18pt" panose="02000503000000020004" pitchFamily="2" charset="0"/>
              </a:rPr>
              <a:t>, mogu </a:t>
            </a:r>
            <a:r>
              <a:rPr lang="en-US" sz="1300" dirty="0" err="1">
                <a:latin typeface="Inter 18pt" panose="02000503000000020004" pitchFamily="2" charset="0"/>
                <a:ea typeface="Inter 18pt" panose="02000503000000020004" pitchFamily="2" charset="0"/>
              </a:rPr>
              <a:t>biti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teške</a:t>
            </a:r>
            <a:r>
              <a:rPr lang="en-US" sz="1300" dirty="0">
                <a:latin typeface="Inter 18pt" panose="02000503000000020004" pitchFamily="2" charset="0"/>
                <a:ea typeface="Inter 18pt" panose="02000503000000020004" pitchFamily="2" charset="0"/>
              </a:rPr>
              <a:t> za </a:t>
            </a:r>
            <a:r>
              <a:rPr lang="en-US" sz="1300" dirty="0" err="1">
                <a:latin typeface="Inter 18pt" panose="02000503000000020004" pitchFamily="2" charset="0"/>
                <a:ea typeface="Inter 18pt" panose="02000503000000020004" pitchFamily="2" charset="0"/>
              </a:rPr>
              <a:t>izradu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zahtevaju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mnogo</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vremena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resursa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Takođe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vektori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nisu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idealni</a:t>
            </a:r>
            <a:r>
              <a:rPr lang="en-US" sz="1300" dirty="0">
                <a:latin typeface="Inter 18pt" panose="02000503000000020004" pitchFamily="2" charset="0"/>
                <a:ea typeface="Inter 18pt" panose="02000503000000020004" pitchFamily="2" charset="0"/>
              </a:rPr>
              <a:t> za </a:t>
            </a:r>
            <a:r>
              <a:rPr lang="en-US" sz="1300" dirty="0" err="1">
                <a:latin typeface="Inter 18pt" panose="02000503000000020004" pitchFamily="2" charset="0"/>
                <a:ea typeface="Inter 18pt" panose="02000503000000020004" pitchFamily="2" charset="0"/>
              </a:rPr>
              <a:t>prikaz</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složenih</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detalja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jer</a:t>
            </a:r>
            <a:r>
              <a:rPr lang="en-US" sz="1300" dirty="0">
                <a:latin typeface="Inter 18pt" panose="02000503000000020004" pitchFamily="2" charset="0"/>
                <a:ea typeface="Inter 18pt" panose="02000503000000020004" pitchFamily="2" charset="0"/>
              </a:rPr>
              <a:t> ne mogu da </a:t>
            </a:r>
            <a:r>
              <a:rPr lang="en-US" sz="1300" dirty="0" err="1">
                <a:latin typeface="Inter 18pt" panose="02000503000000020004" pitchFamily="2" charset="0"/>
                <a:ea typeface="Inter 18pt" panose="02000503000000020004" pitchFamily="2" charset="0"/>
              </a:rPr>
              <a:t>prikažu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suptilne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prelaze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boja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ili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teksture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sa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istom</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preciznošću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kao</a:t>
            </a:r>
            <a:r>
              <a:rPr lang="en-US" sz="1300" dirty="0">
                <a:latin typeface="Inter 18pt" panose="02000503000000020004" pitchFamily="2" charset="0"/>
                <a:ea typeface="Inter 18pt" panose="02000503000000020004" pitchFamily="2" charset="0"/>
              </a:rPr>
              <a:t> raster </a:t>
            </a:r>
            <a:r>
              <a:rPr lang="en-US" sz="1300" dirty="0" err="1">
                <a:latin typeface="Inter 18pt" panose="02000503000000020004" pitchFamily="2" charset="0"/>
                <a:ea typeface="Inter 18pt" panose="02000503000000020004" pitchFamily="2" charset="0"/>
              </a:rPr>
              <a:t>slike</a:t>
            </a:r>
            <a:r>
              <a:rPr lang="en-US" sz="1300" dirty="0">
                <a:latin typeface="Inter 18pt" panose="02000503000000020004" pitchFamily="2" charset="0"/>
                <a:ea typeface="Inter 18pt" panose="02000503000000020004" pitchFamily="2" charset="0"/>
              </a:rPr>
              <a:t>. Ova </a:t>
            </a:r>
            <a:r>
              <a:rPr lang="en-US" sz="1300" dirty="0" err="1">
                <a:latin typeface="Inter 18pt" panose="02000503000000020004" pitchFamily="2" charset="0"/>
                <a:ea typeface="Inter 18pt" panose="02000503000000020004" pitchFamily="2" charset="0"/>
              </a:rPr>
              <a:t>ograničenja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čine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ih</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manje</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pogodnim</a:t>
            </a:r>
            <a:r>
              <a:rPr lang="en-US" sz="1300" dirty="0">
                <a:latin typeface="Inter 18pt" panose="02000503000000020004" pitchFamily="2" charset="0"/>
                <a:ea typeface="Inter 18pt" panose="02000503000000020004" pitchFamily="2" charset="0"/>
              </a:rPr>
              <a:t> za </a:t>
            </a:r>
            <a:r>
              <a:rPr lang="en-US" sz="1300" dirty="0" err="1">
                <a:latin typeface="Inter 18pt" panose="02000503000000020004" pitchFamily="2" charset="0"/>
                <a:ea typeface="Inter 18pt" panose="02000503000000020004" pitchFamily="2" charset="0"/>
              </a:rPr>
              <a:t>upotrebu</a:t>
            </a:r>
            <a:r>
              <a:rPr lang="en-US" sz="1300" dirty="0">
                <a:latin typeface="Inter 18pt" panose="02000503000000020004" pitchFamily="2" charset="0"/>
                <a:ea typeface="Inter 18pt" panose="02000503000000020004" pitchFamily="2" charset="0"/>
              </a:rPr>
              <a:t> u </a:t>
            </a:r>
            <a:r>
              <a:rPr lang="en-US" sz="1300" dirty="0" err="1">
                <a:latin typeface="Inter 18pt" panose="02000503000000020004" pitchFamily="2" charset="0"/>
                <a:ea typeface="Inter 18pt" panose="02000503000000020004" pitchFamily="2" charset="0"/>
              </a:rPr>
              <a:t>fotografiji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i</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umetničkim</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delima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koja</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zahtevaju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visoku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količinu</a:t>
            </a:r>
            <a:r>
              <a:rPr lang="en-US" sz="1300" dirty="0">
                <a:latin typeface="Inter 18pt" panose="02000503000000020004" pitchFamily="2" charset="0"/>
                <a:ea typeface="Inter 18pt" panose="02000503000000020004" pitchFamily="2" charset="0"/>
              </a:rPr>
              <a:t> </a:t>
            </a:r>
            <a:r>
              <a:rPr lang="en-US" sz="1300" dirty="0" err="1">
                <a:latin typeface="Inter 18pt" panose="02000503000000020004" pitchFamily="2" charset="0"/>
                <a:ea typeface="Inter 18pt" panose="02000503000000020004" pitchFamily="2" charset="0"/>
              </a:rPr>
              <a:t>detalja</a:t>
            </a:r>
            <a:r>
              <a:rPr lang="en-US" sz="1300" dirty="0">
                <a:latin typeface="Inter 18pt" panose="02000503000000020004" pitchFamily="2" charset="0"/>
                <a:ea typeface="Inter 18pt" panose="02000503000000020004" pitchFamily="2" charset="0"/>
              </a:rPr>
              <a:t>.</a:t>
            </a:r>
          </a:p>
          <a:p>
            <a:pPr marL="0" indent="0">
              <a:buNone/>
            </a:pPr>
            <a:endParaRPr lang="en-US" dirty="0"/>
          </a:p>
        </p:txBody>
      </p:sp>
    </p:spTree>
    <p:extLst>
      <p:ext uri="{BB962C8B-B14F-4D97-AF65-F5344CB8AC3E}">
        <p14:creationId xmlns:p14="http://schemas.microsoft.com/office/powerpoint/2010/main" val="168987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6F5490E-311B-96DA-3BBA-2221FBDE3777}"/>
              </a:ext>
            </a:extLst>
          </p:cNvPr>
          <p:cNvSpPr>
            <a:spLocks noGrp="1"/>
          </p:cNvSpPr>
          <p:nvPr>
            <p:ph type="title"/>
          </p:nvPr>
        </p:nvSpPr>
        <p:spPr/>
        <p:txBody>
          <a:bodyPr>
            <a:normAutofit/>
          </a:bodyPr>
          <a:lstStyle/>
          <a:p>
            <a:r>
              <a:rPr lang="pl-PL" sz="2400" dirty="0">
                <a:latin typeface="Oswald" panose="00000500000000000000" pitchFamily="2" charset="0"/>
              </a:rPr>
              <a:t>3.1. Ikonice koje dobro skaliraju (prednosti SVG-a)</a:t>
            </a:r>
            <a:endParaRPr lang="en-US" sz="2400" dirty="0">
              <a:latin typeface="Oswald" panose="00000500000000000000" pitchFamily="2" charset="0"/>
            </a:endParaRPr>
          </a:p>
        </p:txBody>
      </p:sp>
      <p:sp>
        <p:nvSpPr>
          <p:cNvPr id="11" name="Content Placeholder 10">
            <a:extLst>
              <a:ext uri="{FF2B5EF4-FFF2-40B4-BE49-F238E27FC236}">
                <a16:creationId xmlns:a16="http://schemas.microsoft.com/office/drawing/2014/main" id="{AC7A46F4-4A04-A9B7-E94D-E24365FE00BC}"/>
              </a:ext>
            </a:extLst>
          </p:cNvPr>
          <p:cNvSpPr>
            <a:spLocks noGrp="1"/>
          </p:cNvSpPr>
          <p:nvPr>
            <p:ph idx="1"/>
          </p:nvPr>
        </p:nvSpPr>
        <p:spPr/>
        <p:txBody>
          <a:bodyPr>
            <a:normAutofit/>
          </a:bodyPr>
          <a:lstStyle/>
          <a:p>
            <a:pPr marL="0" indent="0">
              <a:buNone/>
            </a:pPr>
            <a:r>
              <a:rPr lang="en-US" sz="1600" dirty="0">
                <a:latin typeface="Inter 18pt" panose="02000503000000020004" pitchFamily="2" charset="0"/>
                <a:ea typeface="Inter 18pt" panose="02000503000000020004" pitchFamily="2" charset="0"/>
              </a:rPr>
              <a:t>SVG (Scalable Vector Graphics) format </a:t>
            </a:r>
            <a:r>
              <a:rPr lang="en-US" sz="1600" dirty="0" err="1">
                <a:latin typeface="Inter 18pt" panose="02000503000000020004" pitchFamily="2" charset="0"/>
                <a:ea typeface="Inter 18pt" panose="02000503000000020004" pitchFamily="2" charset="0"/>
              </a:rPr>
              <a:t>omogućava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skaliranje</a:t>
            </a:r>
            <a:r>
              <a:rPr lang="en-US" sz="1600" dirty="0">
                <a:latin typeface="Inter 18pt" panose="02000503000000020004" pitchFamily="2" charset="0"/>
                <a:ea typeface="Inter 18pt" panose="02000503000000020004" pitchFamily="2" charset="0"/>
              </a:rPr>
              <a:t> bez </a:t>
            </a:r>
            <a:r>
              <a:rPr lang="en-US" sz="1600" dirty="0" err="1">
                <a:latin typeface="Inter 18pt" panose="02000503000000020004" pitchFamily="2" charset="0"/>
                <a:ea typeface="Inter 18pt" panose="02000503000000020004" pitchFamily="2" charset="0"/>
              </a:rPr>
              <a:t>gubitka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kvaliteta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što</a:t>
            </a:r>
            <a:r>
              <a:rPr lang="en-US" sz="1600" dirty="0">
                <a:latin typeface="Inter 18pt" panose="02000503000000020004" pitchFamily="2" charset="0"/>
                <a:ea typeface="Inter 18pt" panose="02000503000000020004" pitchFamily="2" charset="0"/>
              </a:rPr>
              <a:t> ga </a:t>
            </a:r>
            <a:r>
              <a:rPr lang="en-US" sz="1600" dirty="0" err="1">
                <a:latin typeface="Inter 18pt" panose="02000503000000020004" pitchFamily="2" charset="0"/>
                <a:ea typeface="Inter 18pt" panose="02000503000000020004" pitchFamily="2" charset="0"/>
              </a:rPr>
              <a:t>čini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savršenim</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jednostavne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geometrijske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oblike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Ikonice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koje</a:t>
            </a:r>
            <a:r>
              <a:rPr lang="en-US" sz="1600" dirty="0">
                <a:latin typeface="Inter 18pt" panose="02000503000000020004" pitchFamily="2" charset="0"/>
                <a:ea typeface="Inter 18pt" panose="02000503000000020004" pitchFamily="2" charset="0"/>
              </a:rPr>
              <a:t> se </a:t>
            </a:r>
            <a:r>
              <a:rPr lang="en-US" sz="1600" dirty="0" err="1">
                <a:latin typeface="Inter 18pt" panose="02000503000000020004" pitchFamily="2" charset="0"/>
                <a:ea typeface="Inter 18pt" panose="02000503000000020004" pitchFamily="2" charset="0"/>
              </a:rPr>
              <a:t>baziraju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osnovnim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linijama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oblicima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simbolima</a:t>
            </a:r>
            <a:r>
              <a:rPr lang="en-US" sz="1600" dirty="0">
                <a:latin typeface="Inter 18pt" panose="02000503000000020004" pitchFamily="2" charset="0"/>
                <a:ea typeface="Inter 18pt" panose="02000503000000020004" pitchFamily="2" charset="0"/>
              </a:rPr>
              <a:t> dobro </a:t>
            </a:r>
            <a:r>
              <a:rPr lang="en-US" sz="1600" dirty="0" err="1">
                <a:latin typeface="Inter 18pt" panose="02000503000000020004" pitchFamily="2" charset="0"/>
                <a:ea typeface="Inter 18pt" panose="02000503000000020004" pitchFamily="2" charset="0"/>
              </a:rPr>
              <a:t>funkcionišu</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ovom</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formatu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jer</a:t>
            </a:r>
            <a:r>
              <a:rPr lang="en-US" sz="1600" dirty="0">
                <a:latin typeface="Inter 18pt" panose="02000503000000020004" pitchFamily="2" charset="0"/>
                <a:ea typeface="Inter 18pt" panose="02000503000000020004" pitchFamily="2" charset="0"/>
              </a:rPr>
              <a:t> se mogu </a:t>
            </a:r>
            <a:r>
              <a:rPr lang="en-US" sz="1600" dirty="0" err="1">
                <a:latin typeface="Inter 18pt" panose="02000503000000020004" pitchFamily="2" charset="0"/>
                <a:ea typeface="Inter 18pt" panose="02000503000000020004" pitchFamily="2" charset="0"/>
              </a:rPr>
              <a:t>besprekorno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uvećavati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smanjivati</a:t>
            </a:r>
            <a:r>
              <a:rPr lang="en-US" sz="1600" dirty="0">
                <a:latin typeface="Inter 18pt" panose="02000503000000020004" pitchFamily="2" charset="0"/>
                <a:ea typeface="Inter 18pt" panose="02000503000000020004" pitchFamily="2" charset="0"/>
              </a:rPr>
              <a:t> bez </a:t>
            </a:r>
            <a:r>
              <a:rPr lang="en-US" sz="1600" dirty="0" err="1">
                <a:latin typeface="Inter 18pt" panose="02000503000000020004" pitchFamily="2" charset="0"/>
                <a:ea typeface="Inter 18pt" panose="02000503000000020004" pitchFamily="2" charset="0"/>
              </a:rPr>
              <a:t>deformacija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Primeri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ovih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ikonica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uključuju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strelice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simboličke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ikone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poput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fajlova</a:t>
            </a:r>
            <a:r>
              <a:rPr lang="en-US" sz="1600" dirty="0">
                <a:latin typeface="Inter 18pt" panose="02000503000000020004" pitchFamily="2" charset="0"/>
                <a:ea typeface="Inter 18pt" panose="02000503000000020004" pitchFamily="2" charset="0"/>
              </a:rPr>
              <a:t>, check-</a:t>
            </a:r>
            <a:r>
              <a:rPr lang="en-US" sz="1600" dirty="0" err="1">
                <a:latin typeface="Inter 18pt" panose="02000503000000020004" pitchFamily="2" charset="0"/>
                <a:ea typeface="Inter 18pt" panose="02000503000000020004" pitchFamily="2" charset="0"/>
              </a:rPr>
              <a:t>markova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jednostavnih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logotipa</a:t>
            </a:r>
            <a:r>
              <a:rPr lang="en-US" sz="1600" dirty="0">
                <a:latin typeface="Inter 18pt" panose="02000503000000020004" pitchFamily="2" charset="0"/>
                <a:ea typeface="Inter 18pt" panose="02000503000000020004" pitchFamily="2" charset="0"/>
              </a:rPr>
              <a:t>.</a:t>
            </a:r>
          </a:p>
          <a:p>
            <a:pPr marL="0" indent="0">
              <a:buNone/>
            </a:pPr>
            <a:r>
              <a:rPr lang="en-US" sz="1600" dirty="0">
                <a:latin typeface="Inter 18pt" panose="02000503000000020004" pitchFamily="2" charset="0"/>
                <a:ea typeface="Inter 18pt" panose="02000503000000020004" pitchFamily="2" charset="0"/>
              </a:rPr>
              <a:t>Ove </a:t>
            </a:r>
            <a:r>
              <a:rPr lang="en-US" sz="1600" dirty="0" err="1">
                <a:latin typeface="Inter 18pt" panose="02000503000000020004" pitchFamily="2" charset="0"/>
                <a:ea typeface="Inter 18pt" panose="02000503000000020004" pitchFamily="2" charset="0"/>
              </a:rPr>
              <a:t>ikone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idealne</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dizajniranje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aplikacija</a:t>
            </a:r>
            <a:r>
              <a:rPr lang="en-US" sz="1600" dirty="0">
                <a:latin typeface="Inter 18pt" panose="02000503000000020004" pitchFamily="2" charset="0"/>
                <a:ea typeface="Inter 18pt" panose="02000503000000020004" pitchFamily="2" charset="0"/>
              </a:rPr>
              <a:t>, web </a:t>
            </a:r>
            <a:r>
              <a:rPr lang="en-US" sz="1600" dirty="0" err="1">
                <a:latin typeface="Inter 18pt" panose="02000503000000020004" pitchFamily="2" charset="0"/>
                <a:ea typeface="Inter 18pt" panose="02000503000000020004" pitchFamily="2" charset="0"/>
              </a:rPr>
              <a:t>sajtova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grafika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zahtevaju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visoki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nivo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preciznosti</a:t>
            </a:r>
            <a:r>
              <a:rPr lang="en-US" sz="1600" dirty="0">
                <a:latin typeface="Inter 18pt" panose="02000503000000020004" pitchFamily="2" charset="0"/>
                <a:ea typeface="Inter 18pt" panose="02000503000000020004" pitchFamily="2" charset="0"/>
              </a:rPr>
              <a:t>, bez </a:t>
            </a:r>
            <a:r>
              <a:rPr lang="en-US" sz="1600" dirty="0" err="1">
                <a:latin typeface="Inter 18pt" panose="02000503000000020004" pitchFamily="2" charset="0"/>
                <a:ea typeface="Inter 18pt" panose="02000503000000020004" pitchFamily="2" charset="0"/>
              </a:rPr>
              <a:t>obzira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a:t>
            </a:r>
            <a:r>
              <a:rPr lang="en-US" sz="1600" dirty="0">
                <a:latin typeface="Inter 18pt" panose="02000503000000020004" pitchFamily="2" charset="0"/>
                <a:ea typeface="Inter 18pt" panose="02000503000000020004" pitchFamily="2" charset="0"/>
              </a:rPr>
              <a:t> to kako se </a:t>
            </a:r>
            <a:r>
              <a:rPr lang="en-US" sz="1600" dirty="0" err="1">
                <a:latin typeface="Inter 18pt" panose="02000503000000020004" pitchFamily="2" charset="0"/>
                <a:ea typeface="Inter 18pt" panose="02000503000000020004" pitchFamily="2" charset="0"/>
              </a:rPr>
              <a:t>skaliraju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Zbog</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svoje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jednostavnosti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fajlovi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manji</a:t>
            </a:r>
            <a:r>
              <a:rPr lang="en-US" sz="1600" dirty="0">
                <a:latin typeface="Inter 18pt" panose="02000503000000020004" pitchFamily="2" charset="0"/>
                <a:ea typeface="Inter 18pt" panose="02000503000000020004" pitchFamily="2" charset="0"/>
              </a:rPr>
              <a:t>, a </a:t>
            </a:r>
            <a:r>
              <a:rPr lang="en-US" sz="1600" dirty="0" err="1">
                <a:latin typeface="Inter 18pt" panose="02000503000000020004" pitchFamily="2" charset="0"/>
                <a:ea typeface="Inter 18pt" panose="02000503000000020004" pitchFamily="2" charset="0"/>
              </a:rPr>
              <a:t>kvalitet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ostaje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konstantan</a:t>
            </a:r>
            <a:r>
              <a:rPr lang="en-US" sz="1600" dirty="0">
                <a:latin typeface="Inter 18pt" panose="02000503000000020004" pitchFamily="2" charset="0"/>
                <a:ea typeface="Inter 18pt" panose="02000503000000020004" pitchFamily="2" charset="0"/>
              </a:rPr>
              <a:t>.</a:t>
            </a:r>
          </a:p>
          <a:p>
            <a:pPr marL="0" indent="0">
              <a:buNone/>
            </a:pPr>
            <a:endParaRPr lang="en-US" dirty="0"/>
          </a:p>
        </p:txBody>
      </p:sp>
      <p:pic>
        <p:nvPicPr>
          <p:cNvPr id="13" name="Graphic 12">
            <a:extLst>
              <a:ext uri="{FF2B5EF4-FFF2-40B4-BE49-F238E27FC236}">
                <a16:creationId xmlns:a16="http://schemas.microsoft.com/office/drawing/2014/main" id="{1260918C-90F1-268A-A8ED-8203FD6513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1510" y="4749283"/>
            <a:ext cx="594048" cy="594048"/>
          </a:xfrm>
          <a:prstGeom prst="rect">
            <a:avLst/>
          </a:prstGeom>
        </p:spPr>
      </p:pic>
      <p:pic>
        <p:nvPicPr>
          <p:cNvPr id="15" name="Picture 14">
            <a:extLst>
              <a:ext uri="{FF2B5EF4-FFF2-40B4-BE49-F238E27FC236}">
                <a16:creationId xmlns:a16="http://schemas.microsoft.com/office/drawing/2014/main" id="{FC2DE91E-9F6D-CB4E-B079-BAB0D646C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9137" y="4749282"/>
            <a:ext cx="594049" cy="594049"/>
          </a:xfrm>
          <a:prstGeom prst="rect">
            <a:avLst/>
          </a:prstGeom>
        </p:spPr>
      </p:pic>
      <p:pic>
        <p:nvPicPr>
          <p:cNvPr id="17" name="Picture 16">
            <a:extLst>
              <a:ext uri="{FF2B5EF4-FFF2-40B4-BE49-F238E27FC236}">
                <a16:creationId xmlns:a16="http://schemas.microsoft.com/office/drawing/2014/main" id="{EEF38BF4-BCF7-5354-577F-279B8EC221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342" y="4749283"/>
            <a:ext cx="594048" cy="594048"/>
          </a:xfrm>
          <a:prstGeom prst="rect">
            <a:avLst/>
          </a:prstGeom>
        </p:spPr>
      </p:pic>
      <p:pic>
        <p:nvPicPr>
          <p:cNvPr id="19" name="Graphic 18">
            <a:extLst>
              <a:ext uri="{FF2B5EF4-FFF2-40B4-BE49-F238E27FC236}">
                <a16:creationId xmlns:a16="http://schemas.microsoft.com/office/drawing/2014/main" id="{17531503-A3B5-D10D-B739-C4386FA82F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028969" y="4749281"/>
            <a:ext cx="594049" cy="594049"/>
          </a:xfrm>
          <a:prstGeom prst="rect">
            <a:avLst/>
          </a:prstGeom>
        </p:spPr>
      </p:pic>
      <p:sp>
        <p:nvSpPr>
          <p:cNvPr id="20" name="TextBox 19">
            <a:extLst>
              <a:ext uri="{FF2B5EF4-FFF2-40B4-BE49-F238E27FC236}">
                <a16:creationId xmlns:a16="http://schemas.microsoft.com/office/drawing/2014/main" id="{E449EF30-E0B2-C9DE-86F4-5EFC0F66FAA2}"/>
              </a:ext>
            </a:extLst>
          </p:cNvPr>
          <p:cNvSpPr txBox="1"/>
          <p:nvPr/>
        </p:nvSpPr>
        <p:spPr>
          <a:xfrm>
            <a:off x="6251510" y="5598869"/>
            <a:ext cx="3245401"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4. Primer vektora koji dobro skaliraju</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4269563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68941-9DC9-5333-2A3F-D4115B96B22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C086C77F-CA61-2093-91C7-7B6666A2D0DC}"/>
              </a:ext>
            </a:extLst>
          </p:cNvPr>
          <p:cNvSpPr>
            <a:spLocks noGrp="1"/>
          </p:cNvSpPr>
          <p:nvPr>
            <p:ph type="title"/>
          </p:nvPr>
        </p:nvSpPr>
        <p:spPr/>
        <p:txBody>
          <a:bodyPr>
            <a:normAutofit/>
          </a:bodyPr>
          <a:lstStyle/>
          <a:p>
            <a:r>
              <a:rPr lang="pl-PL" sz="2400" dirty="0">
                <a:latin typeface="Oswald" panose="00000500000000000000" pitchFamily="2" charset="0"/>
              </a:rPr>
              <a:t>3.2. Ikonice koje imaju mane (ograničenja SVG-a)</a:t>
            </a:r>
            <a:endParaRPr lang="en-US" sz="2400" dirty="0">
              <a:latin typeface="Oswald" panose="00000500000000000000" pitchFamily="2" charset="0"/>
            </a:endParaRPr>
          </a:p>
        </p:txBody>
      </p:sp>
      <p:sp>
        <p:nvSpPr>
          <p:cNvPr id="7" name="Content Placeholder 10">
            <a:extLst>
              <a:ext uri="{FF2B5EF4-FFF2-40B4-BE49-F238E27FC236}">
                <a16:creationId xmlns:a16="http://schemas.microsoft.com/office/drawing/2014/main" id="{68BE9FB1-CA5E-D82D-EB00-26CBBA2118B2}"/>
              </a:ext>
            </a:extLst>
          </p:cNvPr>
          <p:cNvSpPr>
            <a:spLocks noGrp="1"/>
          </p:cNvSpPr>
          <p:nvPr>
            <p:ph idx="1"/>
          </p:nvPr>
        </p:nvSpPr>
        <p:spPr>
          <a:xfrm>
            <a:off x="1295400" y="2557463"/>
            <a:ext cx="9601200" cy="3317875"/>
          </a:xfrm>
        </p:spPr>
        <p:txBody>
          <a:bodyPr>
            <a:normAutofit/>
          </a:bodyPr>
          <a:lstStyle/>
          <a:p>
            <a:pPr marL="0" indent="0">
              <a:buNone/>
            </a:pPr>
            <a:r>
              <a:rPr lang="en-US" sz="1600" dirty="0" err="1">
                <a:latin typeface="Inter 18pt" panose="02000503000000020004" pitchFamily="2" charset="0"/>
                <a:ea typeface="Inter 18pt" panose="02000503000000020004" pitchFamily="2" charset="0"/>
              </a:rPr>
              <a:t>Iako</a:t>
            </a:r>
            <a:r>
              <a:rPr lang="en-US" sz="1600" dirty="0">
                <a:latin typeface="Inter 18pt" panose="02000503000000020004" pitchFamily="2" charset="0"/>
                <a:ea typeface="Inter 18pt" panose="02000503000000020004" pitchFamily="2" charset="0"/>
              </a:rPr>
              <a:t> je SVG format </a:t>
            </a:r>
            <a:r>
              <a:rPr lang="en-US" sz="1600" dirty="0" err="1">
                <a:latin typeface="Inter 18pt" panose="02000503000000020004" pitchFamily="2" charset="0"/>
                <a:ea typeface="Inter 18pt" panose="02000503000000020004" pitchFamily="2" charset="0"/>
              </a:rPr>
              <a:t>odličan</a:t>
            </a:r>
            <a:r>
              <a:rPr lang="en-US" sz="1600" dirty="0">
                <a:latin typeface="Inter 18pt" panose="02000503000000020004" pitchFamily="2" charset="0"/>
                <a:ea typeface="Inter 18pt" panose="02000503000000020004" pitchFamily="2" charset="0"/>
              </a:rPr>
              <a:t> za </a:t>
            </a:r>
            <a:r>
              <a:rPr lang="en-US" sz="1600" dirty="0" err="1">
                <a:latin typeface="Inter 18pt" panose="02000503000000020004" pitchFamily="2" charset="0"/>
                <a:ea typeface="Inter 18pt" panose="02000503000000020004" pitchFamily="2" charset="0"/>
              </a:rPr>
              <a:t>skalabilnost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postoje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određena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ograničenja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kada</a:t>
            </a:r>
            <a:r>
              <a:rPr lang="en-US" sz="1600" dirty="0">
                <a:latin typeface="Inter 18pt" panose="02000503000000020004" pitchFamily="2" charset="0"/>
                <a:ea typeface="Inter 18pt" panose="02000503000000020004" pitchFamily="2" charset="0"/>
              </a:rPr>
              <a:t> je u </a:t>
            </a:r>
            <a:r>
              <a:rPr lang="en-US" sz="1600" dirty="0" err="1">
                <a:latin typeface="Inter 18pt" panose="02000503000000020004" pitchFamily="2" charset="0"/>
                <a:ea typeface="Inter 18pt" panose="02000503000000020004" pitchFamily="2" charset="0"/>
              </a:rPr>
              <a:t>pitanju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prikaz</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detaljnih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složenih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slika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Ikonice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previše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detalja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što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realistične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teksturama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gradijentima</a:t>
            </a:r>
            <a:r>
              <a:rPr lang="en-US" sz="1600" dirty="0">
                <a:latin typeface="Inter 18pt" panose="02000503000000020004" pitchFamily="2" charset="0"/>
                <a:ea typeface="Inter 18pt" panose="02000503000000020004" pitchFamily="2" charset="0"/>
              </a:rPr>
              <a:t>, mogu </a:t>
            </a:r>
            <a:r>
              <a:rPr lang="en-US" sz="1600" dirty="0" err="1">
                <a:latin typeface="Inter 18pt" panose="02000503000000020004" pitchFamily="2" charset="0"/>
                <a:ea typeface="Inter 18pt" panose="02000503000000020004" pitchFamily="2" charset="0"/>
              </a:rPr>
              <a:t>izgubiti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kvalitetu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kada</a:t>
            </a:r>
            <a:r>
              <a:rPr lang="en-US" sz="1600" dirty="0">
                <a:latin typeface="Inter 18pt" panose="02000503000000020004" pitchFamily="2" charset="0"/>
                <a:ea typeface="Inter 18pt" panose="02000503000000020004" pitchFamily="2" charset="0"/>
              </a:rPr>
              <a:t> se </a:t>
            </a:r>
            <a:r>
              <a:rPr lang="en-US" sz="1600" dirty="0" err="1">
                <a:latin typeface="Inter 18pt" panose="02000503000000020004" pitchFamily="2" charset="0"/>
                <a:ea typeface="Inter 18pt" panose="02000503000000020004" pitchFamily="2" charset="0"/>
              </a:rPr>
              <a:t>pokušaju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konvertovati</a:t>
            </a:r>
            <a:r>
              <a:rPr lang="en-US" sz="1600" dirty="0">
                <a:latin typeface="Inter 18pt" panose="02000503000000020004" pitchFamily="2" charset="0"/>
                <a:ea typeface="Inter 18pt" panose="02000503000000020004" pitchFamily="2" charset="0"/>
              </a:rPr>
              <a:t> u </a:t>
            </a:r>
            <a:r>
              <a:rPr lang="en-US" sz="1600" dirty="0" err="1">
                <a:latin typeface="Inter 18pt" panose="02000503000000020004" pitchFamily="2" charset="0"/>
                <a:ea typeface="Inter 18pt" panose="02000503000000020004" pitchFamily="2" charset="0"/>
              </a:rPr>
              <a:t>vektorski</a:t>
            </a:r>
            <a:r>
              <a:rPr lang="en-US" sz="1600" dirty="0">
                <a:latin typeface="Inter 18pt" panose="02000503000000020004" pitchFamily="2" charset="0"/>
                <a:ea typeface="Inter 18pt" panose="02000503000000020004" pitchFamily="2" charset="0"/>
              </a:rPr>
              <a:t> format. </a:t>
            </a:r>
            <a:r>
              <a:rPr lang="en-US" sz="1600" dirty="0" err="1">
                <a:latin typeface="Inter 18pt" panose="02000503000000020004" pitchFamily="2" charset="0"/>
                <a:ea typeface="Inter 18pt" panose="02000503000000020004" pitchFamily="2" charset="0"/>
              </a:rPr>
              <a:t>Takođe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sadrže</a:t>
            </a:r>
            <a:r>
              <a:rPr lang="en-US" sz="1600" dirty="0">
                <a:latin typeface="Inter 18pt" panose="02000503000000020004" pitchFamily="2" charset="0"/>
                <a:ea typeface="Inter 18pt" panose="02000503000000020004" pitchFamily="2" charset="0"/>
              </a:rPr>
              <a:t> fine </a:t>
            </a:r>
            <a:r>
              <a:rPr lang="en-US" sz="1600" dirty="0" err="1">
                <a:latin typeface="Inter 18pt" panose="02000503000000020004" pitchFamily="2" charset="0"/>
                <a:ea typeface="Inter 18pt" panose="02000503000000020004" pitchFamily="2" charset="0"/>
              </a:rPr>
              <a:t>prelaze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boja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poput</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fotografija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ili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složenih</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tekstura</a:t>
            </a:r>
            <a:r>
              <a:rPr lang="en-US" sz="1600" dirty="0">
                <a:latin typeface="Inter 18pt" panose="02000503000000020004" pitchFamily="2" charset="0"/>
                <a:ea typeface="Inter 18pt" panose="02000503000000020004" pitchFamily="2" charset="0"/>
              </a:rPr>
              <a:t>, ne </a:t>
            </a:r>
            <a:r>
              <a:rPr lang="en-US" sz="1600" dirty="0" err="1">
                <a:latin typeface="Inter 18pt" panose="02000503000000020004" pitchFamily="2" charset="0"/>
                <a:ea typeface="Inter 18pt" panose="02000503000000020004" pitchFamily="2" charset="0"/>
              </a:rPr>
              <a:t>izgledaju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najbolje</a:t>
            </a:r>
            <a:r>
              <a:rPr lang="en-US" sz="1600" dirty="0">
                <a:latin typeface="Inter 18pt" panose="02000503000000020004" pitchFamily="2" charset="0"/>
                <a:ea typeface="Inter 18pt" panose="02000503000000020004" pitchFamily="2" charset="0"/>
              </a:rPr>
              <a:t> u SVG-u, </a:t>
            </a:r>
            <a:r>
              <a:rPr lang="en-US" sz="1600" dirty="0" err="1">
                <a:latin typeface="Inter 18pt" panose="02000503000000020004" pitchFamily="2" charset="0"/>
                <a:ea typeface="Inter 18pt" panose="02000503000000020004" pitchFamily="2" charset="0"/>
              </a:rPr>
              <a:t>jer</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ovaj</a:t>
            </a:r>
            <a:r>
              <a:rPr lang="en-US" sz="1600" dirty="0">
                <a:latin typeface="Inter 18pt" panose="02000503000000020004" pitchFamily="2" charset="0"/>
                <a:ea typeface="Inter 18pt" panose="02000503000000020004" pitchFamily="2" charset="0"/>
              </a:rPr>
              <a:t> format ne </a:t>
            </a:r>
            <a:r>
              <a:rPr lang="en-US" sz="1600" dirty="0" err="1">
                <a:latin typeface="Inter 18pt" panose="02000503000000020004" pitchFamily="2" charset="0"/>
                <a:ea typeface="Inter 18pt" panose="02000503000000020004" pitchFamily="2" charset="0"/>
              </a:rPr>
              <a:t>može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efikasno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prikazati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suptilne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promene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boja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kao</a:t>
            </a:r>
            <a:r>
              <a:rPr lang="en-US" sz="1600" dirty="0">
                <a:latin typeface="Inter 18pt" panose="02000503000000020004" pitchFamily="2" charset="0"/>
                <a:ea typeface="Inter 18pt" panose="02000503000000020004" pitchFamily="2" charset="0"/>
              </a:rPr>
              <a:t> raster </a:t>
            </a:r>
            <a:r>
              <a:rPr lang="en-US" sz="1600" dirty="0" err="1">
                <a:latin typeface="Inter 18pt" panose="02000503000000020004" pitchFamily="2" charset="0"/>
                <a:ea typeface="Inter 18pt" panose="02000503000000020004" pitchFamily="2" charset="0"/>
              </a:rPr>
              <a:t>slike</a:t>
            </a:r>
            <a:r>
              <a:rPr lang="en-US" sz="1600" dirty="0">
                <a:latin typeface="Inter 18pt" panose="02000503000000020004" pitchFamily="2" charset="0"/>
                <a:ea typeface="Inter 18pt" panose="02000503000000020004" pitchFamily="2" charset="0"/>
              </a:rPr>
              <a:t>.</a:t>
            </a:r>
          </a:p>
          <a:p>
            <a:pPr marL="0" indent="0">
              <a:buNone/>
            </a:pPr>
            <a:r>
              <a:rPr lang="en-US" sz="1600" dirty="0">
                <a:latin typeface="Inter 18pt" panose="02000503000000020004" pitchFamily="2" charset="0"/>
                <a:ea typeface="Inter 18pt" panose="02000503000000020004" pitchFamily="2" charset="0"/>
              </a:rPr>
              <a:t>Ove </a:t>
            </a:r>
            <a:r>
              <a:rPr lang="en-US" sz="1600" dirty="0" err="1">
                <a:latin typeface="Inter 18pt" panose="02000503000000020004" pitchFamily="2" charset="0"/>
                <a:ea typeface="Inter 18pt" panose="02000503000000020004" pitchFamily="2" charset="0"/>
              </a:rPr>
              <a:t>vrste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ikonica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obično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zahtevaju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kompleksnije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formate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poput</a:t>
            </a:r>
            <a:r>
              <a:rPr lang="en-US" sz="1600" dirty="0">
                <a:latin typeface="Inter 18pt" panose="02000503000000020004" pitchFamily="2" charset="0"/>
                <a:ea typeface="Inter 18pt" panose="02000503000000020004" pitchFamily="2" charset="0"/>
              </a:rPr>
              <a:t> PNG </a:t>
            </a:r>
            <a:r>
              <a:rPr lang="en-US" sz="1600" dirty="0" err="1">
                <a:latin typeface="Inter 18pt" panose="02000503000000020004" pitchFamily="2" charset="0"/>
                <a:ea typeface="Inter 18pt" panose="02000503000000020004" pitchFamily="2" charset="0"/>
              </a:rPr>
              <a:t>ili</a:t>
            </a:r>
            <a:r>
              <a:rPr lang="en-US" sz="1600" dirty="0">
                <a:latin typeface="Inter 18pt" panose="02000503000000020004" pitchFamily="2" charset="0"/>
                <a:ea typeface="Inter 18pt" panose="02000503000000020004" pitchFamily="2" charset="0"/>
              </a:rPr>
              <a:t> JPEG, koji </a:t>
            </a:r>
            <a:r>
              <a:rPr lang="en-US" sz="1600" dirty="0" err="1">
                <a:latin typeface="Inter 18pt" panose="02000503000000020004" pitchFamily="2" charset="0"/>
                <a:ea typeface="Inter 18pt" panose="02000503000000020004" pitchFamily="2" charset="0"/>
              </a:rPr>
              <a:t>bolje</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prikazuju</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bogatstvo</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boja</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i</a:t>
            </a:r>
            <a:r>
              <a:rPr lang="en-US" sz="1600" dirty="0">
                <a:latin typeface="Inter 18pt" panose="02000503000000020004" pitchFamily="2" charset="0"/>
                <a:ea typeface="Inter 18pt" panose="02000503000000020004" pitchFamily="2" charset="0"/>
              </a:rPr>
              <a:t> </a:t>
            </a:r>
            <a:r>
              <a:rPr lang="en-US" sz="1600" dirty="0" err="1">
                <a:latin typeface="Inter 18pt" panose="02000503000000020004" pitchFamily="2" charset="0"/>
                <a:ea typeface="Inter 18pt" panose="02000503000000020004" pitchFamily="2" charset="0"/>
              </a:rPr>
              <a:t>detalja</a:t>
            </a:r>
            <a:r>
              <a:rPr lang="en-US" sz="1600" dirty="0">
                <a:latin typeface="Inter 18pt" panose="02000503000000020004" pitchFamily="2" charset="0"/>
                <a:ea typeface="Inter 18pt" panose="02000503000000020004" pitchFamily="2" charset="0"/>
              </a:rPr>
              <a:t>.</a:t>
            </a:r>
          </a:p>
          <a:p>
            <a:pPr marL="0" indent="0">
              <a:buNone/>
            </a:pPr>
            <a:endParaRPr lang="en-US" dirty="0"/>
          </a:p>
        </p:txBody>
      </p:sp>
      <p:pic>
        <p:nvPicPr>
          <p:cNvPr id="9" name="Graphic 8">
            <a:extLst>
              <a:ext uri="{FF2B5EF4-FFF2-40B4-BE49-F238E27FC236}">
                <a16:creationId xmlns:a16="http://schemas.microsoft.com/office/drawing/2014/main" id="{15F3517A-79CF-E87F-9DA0-13A4F67D3A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2343" y="4767942"/>
            <a:ext cx="842865" cy="842865"/>
          </a:xfrm>
          <a:prstGeom prst="rect">
            <a:avLst/>
          </a:prstGeom>
        </p:spPr>
      </p:pic>
      <p:pic>
        <p:nvPicPr>
          <p:cNvPr id="14" name="Picture 13">
            <a:extLst>
              <a:ext uri="{FF2B5EF4-FFF2-40B4-BE49-F238E27FC236}">
                <a16:creationId xmlns:a16="http://schemas.microsoft.com/office/drawing/2014/main" id="{D671585D-8F22-E0FE-7213-A73016948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136" y="4767942"/>
            <a:ext cx="776093" cy="776093"/>
          </a:xfrm>
          <a:prstGeom prst="rect">
            <a:avLst/>
          </a:prstGeom>
        </p:spPr>
      </p:pic>
      <p:pic>
        <p:nvPicPr>
          <p:cNvPr id="18" name="Picture 17">
            <a:extLst>
              <a:ext uri="{FF2B5EF4-FFF2-40B4-BE49-F238E27FC236}">
                <a16:creationId xmlns:a16="http://schemas.microsoft.com/office/drawing/2014/main" id="{030E7035-35BE-5CA0-CE96-4F0EAB47F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157" y="4767941"/>
            <a:ext cx="842865" cy="842865"/>
          </a:xfrm>
          <a:prstGeom prst="rect">
            <a:avLst/>
          </a:prstGeom>
        </p:spPr>
      </p:pic>
      <p:sp>
        <p:nvSpPr>
          <p:cNvPr id="20" name="TextBox 19">
            <a:extLst>
              <a:ext uri="{FF2B5EF4-FFF2-40B4-BE49-F238E27FC236}">
                <a16:creationId xmlns:a16="http://schemas.microsoft.com/office/drawing/2014/main" id="{FC63E998-579F-3421-8FD2-B6856F2EF4EA}"/>
              </a:ext>
            </a:extLst>
          </p:cNvPr>
          <p:cNvSpPr txBox="1"/>
          <p:nvPr/>
        </p:nvSpPr>
        <p:spPr>
          <a:xfrm>
            <a:off x="6251510" y="5598869"/>
            <a:ext cx="3245401" cy="276999"/>
          </a:xfrm>
          <a:prstGeom prst="rect">
            <a:avLst/>
          </a:prstGeom>
          <a:noFill/>
        </p:spPr>
        <p:txBody>
          <a:bodyPr wrap="square" rtlCol="0">
            <a:spAutoFit/>
          </a:bodyPr>
          <a:lstStyle/>
          <a:p>
            <a:r>
              <a:rPr lang="sr-Latn-RS" sz="1200" i="1" dirty="0">
                <a:latin typeface="Inter 18pt" panose="02000503000000020004" pitchFamily="2" charset="0"/>
                <a:ea typeface="Inter 18pt" panose="02000503000000020004" pitchFamily="2" charset="0"/>
              </a:rPr>
              <a:t>Slika 5. Primer vektora koji loše skaliraju</a:t>
            </a:r>
            <a:endParaRPr lang="en-US" sz="1200" i="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7877528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2003</TotalTime>
  <Words>2950</Words>
  <Application>Microsoft Office PowerPoint</Application>
  <PresentationFormat>Widescreen</PresentationFormat>
  <Paragraphs>160</Paragraphs>
  <Slides>36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Wingdings</vt:lpstr>
      <vt:lpstr>Oswald</vt:lpstr>
      <vt:lpstr>Garamond</vt:lpstr>
      <vt:lpstr>Inter 18pt</vt:lpstr>
      <vt:lpstr>Organic</vt:lpstr>
      <vt:lpstr>Obrada Vektorskih Slika</vt:lpstr>
      <vt:lpstr>1. Uvod u obradu vektoriskih slika</vt:lpstr>
      <vt:lpstr>1.1. Šta su vektorske slike? </vt:lpstr>
      <vt:lpstr>1.2. Razlika između vektorskih i raster slika </vt:lpstr>
      <vt:lpstr>2. Glavne karakteristike vektorskih slika</vt:lpstr>
      <vt:lpstr>PowerPoint Presentation</vt:lpstr>
      <vt:lpstr>3. Prednosti i mane vektorskih slika</vt:lpstr>
      <vt:lpstr>3.1. Ikonice koje dobro skaliraju (prednosti SVG-a)</vt:lpstr>
      <vt:lpstr>3.2. Ikonice koje imaju mane (ograničenja SVG-a)</vt:lpstr>
      <vt:lpstr>4. Popularni alati za rad sa vektorikim slikama</vt:lpstr>
      <vt:lpstr>4.1. Alati koji oblikuju vektorski dizajn</vt:lpstr>
      <vt:lpstr>4.2. Prednosti korišćenja vektorskih alata</vt:lpstr>
      <vt:lpstr>4.3. Poređenje alata</vt:lpstr>
      <vt:lpstr>4.4. Praktična upotreba vektorskih alata</vt:lpstr>
      <vt:lpstr>5. Formati vektorskih slika</vt:lpstr>
      <vt:lpstr>5.1. SVG (Scalable Vector Graphics)</vt:lpstr>
      <vt:lpstr>PowerPoint Presentation</vt:lpstr>
      <vt:lpstr>5.2. EPS (Encapsulated PostScript)</vt:lpstr>
      <vt:lpstr>PowerPoint Presentation</vt:lpstr>
      <vt:lpstr>5.3. AI (Adobe Illustrator)</vt:lpstr>
      <vt:lpstr>PowerPoint Presentation</vt:lpstr>
      <vt:lpstr>6. Proces obrade vektorskih slika</vt:lpstr>
      <vt:lpstr>6.1. Kreiranje osnovnih oblika</vt:lpstr>
      <vt:lpstr>6.2. Dodavanje boja i gradijenata</vt:lpstr>
      <vt:lpstr>6.3. Spajanje I preklapanje oblika</vt:lpstr>
      <vt:lpstr>6.4. Rad sa slojevima</vt:lpstr>
      <vt:lpstr>7. Upotreba vektorskih slika</vt:lpstr>
      <vt:lpstr>7.1. Dizajn logotipa</vt:lpstr>
      <vt:lpstr>7.2. Ilustracije za različite medije</vt:lpstr>
      <vt:lpstr>7.3. 2D animacije i igre</vt:lpstr>
      <vt:lpstr>7.4. Tehnički crteži i sheme</vt:lpstr>
      <vt:lpstr>8. Zaključak</vt:lpstr>
      <vt:lpstr>8.1. Sumiranje ključnih tačaka</vt:lpstr>
      <vt:lpstr>8.2. Važnost vektorskih slika za savremeni dizajn</vt:lpstr>
      <vt:lpstr>8.3. Perspektiva za budućnost vektorskih grafika</vt:lpstr>
      <vt:lpstr>8.4. Poziv na pitanja i diskusiju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Lazar Veselinovic</dc:creator>
  <cp:lastModifiedBy>Lazar Veselinovic</cp:lastModifiedBy>
  <cp:revision>31</cp:revision>
  <dcterms:created xsi:type="dcterms:W3CDTF">2024-11-21T19:10:19Z</dcterms:created>
  <dcterms:modified xsi:type="dcterms:W3CDTF">2024-11-24T22:33:26Z</dcterms:modified>
</cp:coreProperties>
</file>